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85" r:id="rId3"/>
    <p:sldId id="272" r:id="rId4"/>
    <p:sldId id="273" r:id="rId5"/>
    <p:sldId id="288" r:id="rId6"/>
    <p:sldId id="292" r:id="rId7"/>
    <p:sldId id="289" r:id="rId8"/>
    <p:sldId id="276" r:id="rId9"/>
    <p:sldId id="278" r:id="rId10"/>
    <p:sldId id="277" r:id="rId11"/>
    <p:sldId id="294" r:id="rId12"/>
    <p:sldId id="300" r:id="rId13"/>
    <p:sldId id="280" r:id="rId14"/>
    <p:sldId id="279" r:id="rId15"/>
    <p:sldId id="281" r:id="rId16"/>
    <p:sldId id="283" r:id="rId17"/>
    <p:sldId id="298" r:id="rId18"/>
    <p:sldId id="297" r:id="rId19"/>
    <p:sldId id="282" r:id="rId20"/>
    <p:sldId id="284" r:id="rId21"/>
    <p:sldId id="299" r:id="rId22"/>
    <p:sldId id="303" r:id="rId23"/>
    <p:sldId id="293" r:id="rId24"/>
    <p:sldId id="296" r:id="rId25"/>
    <p:sldId id="295" r:id="rId26"/>
    <p:sldId id="301" r:id="rId27"/>
    <p:sldId id="302" r:id="rId28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r">
              <a:defRPr sz="1200"/>
            </a:lvl1pPr>
          </a:lstStyle>
          <a:p>
            <a:fld id="{089BA16B-AFC8-4CEC-816A-53B796FFC3F2}" type="datetimeFigureOut">
              <a:rPr lang="it-IT" smtClean="0"/>
              <a:pPr/>
              <a:t>22/08/2019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0" tIns="47535" rIns="95070" bIns="47535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5070" tIns="47535" rIns="95070" bIns="47535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r">
              <a:defRPr sz="1200"/>
            </a:lvl1pPr>
          </a:lstStyle>
          <a:p>
            <a:fld id="{E0B221B9-E023-4DF3-923E-021F29A4F30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Comune di Avellino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24</a:t>
            </a:fld>
            <a:endParaRPr 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25</a:t>
            </a:fld>
            <a:endParaRPr lang="it-I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26</a:t>
            </a:fld>
            <a:endParaRPr lang="it-I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27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21B9-E023-4DF3-923E-021F29A4F300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22/08/2019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22/08/2019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22/08/2019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22/08/2019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22/08/2019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22/08/2019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22/08/2019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1043608" y="4811911"/>
            <a:ext cx="6620272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Avellino, </a:t>
            </a:r>
            <a:r>
              <a:rPr lang="it-IT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lang="it-IT" noProof="0" dirty="0" smtClean="0">
                <a:latin typeface="+mj-lt"/>
                <a:ea typeface="+mj-ea"/>
                <a:cs typeface="+mj-cs"/>
              </a:rPr>
              <a:t> agosto </a:t>
            </a:r>
            <a:r>
              <a:rPr kumimoji="0" lang="it-IT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2019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827584" y="2651671"/>
            <a:ext cx="7344816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4800" dirty="0" smtClean="0"/>
              <a:t>Assessorato alle Politiche Europee                                                                                Assessorato alle Attività Produttive</a:t>
            </a:r>
          </a:p>
          <a:p>
            <a:pPr algn="ctr">
              <a:spcBef>
                <a:spcPct val="0"/>
              </a:spcBef>
              <a:defRPr/>
            </a:pPr>
            <a:endParaRPr lang="it-IT" sz="4800" dirty="0" smtClean="0"/>
          </a:p>
          <a:p>
            <a:pPr algn="ctr">
              <a:spcBef>
                <a:spcPct val="0"/>
              </a:spcBef>
              <a:defRPr/>
            </a:pPr>
            <a:endParaRPr lang="it-IT" sz="4400" dirty="0" smtClean="0"/>
          </a:p>
          <a:p>
            <a:pPr algn="ctr">
              <a:spcBef>
                <a:spcPct val="0"/>
              </a:spcBef>
              <a:defRPr/>
            </a:pPr>
            <a:r>
              <a:rPr lang="it-IT" sz="4400" dirty="0" smtClean="0"/>
              <a:t> </a:t>
            </a:r>
          </a:p>
          <a:p>
            <a:pPr algn="ctr">
              <a:spcBef>
                <a:spcPct val="0"/>
              </a:spcBef>
              <a:defRPr/>
            </a:pPr>
            <a:endParaRPr lang="it-IT" sz="12800" noProof="0" dirty="0" smtClean="0"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it-IT" sz="12800" dirty="0" smtClean="0"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it-IT" sz="12800" noProof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“RILANCIO ECONOMICO”</a:t>
            </a:r>
            <a:endParaRPr kumimoji="0" lang="it-IT" sz="1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043608" y="4379863"/>
            <a:ext cx="6620272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TAVOLO</a:t>
            </a:r>
            <a:r>
              <a:rPr kumimoji="0" lang="it-IT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TECNICO 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Immagine 9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179512" y="1772816"/>
            <a:ext cx="6620272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it-IT" sz="1400" dirty="0" err="1" smtClean="0"/>
              <a:t>P.I.C.S.</a:t>
            </a:r>
            <a:r>
              <a:rPr lang="it-IT" sz="1400" dirty="0" smtClean="0"/>
              <a:t>  “RILANCIO ECONOMICO”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395536" y="3731791"/>
            <a:ext cx="8424936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/>
            <a:endParaRPr lang="it-IT" sz="11200" b="1" dirty="0" smtClean="0"/>
          </a:p>
          <a:p>
            <a:endParaRPr lang="it-IT" sz="11200" b="1" dirty="0" smtClean="0"/>
          </a:p>
          <a:p>
            <a:endParaRPr lang="it-IT" sz="11200" b="1" dirty="0" smtClean="0"/>
          </a:p>
          <a:p>
            <a:pPr algn="ctr"/>
            <a:r>
              <a:rPr lang="it-IT" sz="11200" b="1" dirty="0" smtClean="0"/>
              <a:t>DOTAZIONE FINANZIARIA PER MACROSETTORI</a:t>
            </a:r>
          </a:p>
          <a:p>
            <a:pPr algn="ctr"/>
            <a:r>
              <a:rPr lang="it-IT" sz="11200" b="1" dirty="0" smtClean="0"/>
              <a:t> </a:t>
            </a:r>
          </a:p>
          <a:p>
            <a:pPr algn="just">
              <a:lnSpc>
                <a:spcPct val="220000"/>
              </a:lnSpc>
            </a:pPr>
            <a:r>
              <a:rPr lang="it-IT" sz="8000" dirty="0" smtClean="0"/>
              <a:t>“Artigianato, Commercio, Turismo”: </a:t>
            </a:r>
            <a:r>
              <a:rPr lang="it-IT" sz="8000" b="1" dirty="0" smtClean="0">
                <a:solidFill>
                  <a:srgbClr val="C00000"/>
                </a:solidFill>
              </a:rPr>
              <a:t>Euro 840.000,00</a:t>
            </a:r>
            <a:r>
              <a:rPr lang="it-IT" sz="8000" b="1" dirty="0" smtClean="0"/>
              <a:t>  - AZIONE 3.5.1 </a:t>
            </a:r>
            <a:endParaRPr lang="it-IT" sz="8000" dirty="0" smtClean="0"/>
          </a:p>
          <a:p>
            <a:pPr lvl="0">
              <a:lnSpc>
                <a:spcPct val="220000"/>
              </a:lnSpc>
              <a:spcBef>
                <a:spcPct val="0"/>
              </a:spcBef>
              <a:defRPr/>
            </a:pPr>
            <a:r>
              <a:rPr lang="it-IT" sz="8000" dirty="0" smtClean="0"/>
              <a:t>“Servizi per il Turismo - Servizi per il Sociale”: </a:t>
            </a:r>
            <a:r>
              <a:rPr lang="it-IT" sz="8000" b="1" dirty="0" smtClean="0">
                <a:solidFill>
                  <a:srgbClr val="C00000"/>
                </a:solidFill>
              </a:rPr>
              <a:t>Euro 660.000,00 - </a:t>
            </a:r>
            <a:r>
              <a:rPr lang="it-IT" sz="8000" b="1" dirty="0" smtClean="0"/>
              <a:t>AZIONE 3.7.1 </a:t>
            </a:r>
            <a:endParaRPr lang="it-IT" sz="8000" dirty="0" smtClean="0"/>
          </a:p>
          <a:p>
            <a:pPr>
              <a:spcBef>
                <a:spcPct val="0"/>
              </a:spcBef>
              <a:defRPr/>
            </a:pPr>
            <a:endParaRPr lang="it-IT" sz="9600" dirty="0" smtClean="0"/>
          </a:p>
          <a:p>
            <a:pPr algn="ctr">
              <a:spcBef>
                <a:spcPct val="0"/>
              </a:spcBef>
              <a:defRPr/>
            </a:pPr>
            <a:endParaRPr lang="it-IT" sz="13300" b="1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it-IT" sz="13300" b="1" dirty="0" smtClean="0">
                <a:solidFill>
                  <a:srgbClr val="C00000"/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179512" y="1772816"/>
            <a:ext cx="6620272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it-IT" sz="1400" dirty="0" err="1" smtClean="0"/>
              <a:t>P.I.C.S.</a:t>
            </a:r>
            <a:r>
              <a:rPr lang="it-IT" sz="1400" dirty="0" smtClean="0"/>
              <a:t>  “RILANCIO ECONOMICO”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395536" y="3515767"/>
            <a:ext cx="8424936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just"/>
            <a:endParaRPr lang="it-IT" sz="11200" b="1" dirty="0" smtClean="0"/>
          </a:p>
          <a:p>
            <a:pPr algn="just"/>
            <a:endParaRPr lang="it-IT" sz="11200" b="1" dirty="0" smtClean="0"/>
          </a:p>
          <a:p>
            <a:pPr algn="just"/>
            <a:endParaRPr lang="it-IT" sz="11200" b="1" dirty="0" smtClean="0"/>
          </a:p>
          <a:p>
            <a:pPr algn="ctr"/>
            <a:r>
              <a:rPr lang="it-IT" sz="9600" b="1" dirty="0" smtClean="0">
                <a:solidFill>
                  <a:srgbClr val="C00000"/>
                </a:solidFill>
              </a:rPr>
              <a:t>DESTINATARI/BENEFICIARIO per l’AZIONE 3.5.1 </a:t>
            </a:r>
          </a:p>
          <a:p>
            <a:pPr algn="just"/>
            <a:endParaRPr lang="it-IT" sz="7200" dirty="0" smtClean="0"/>
          </a:p>
          <a:p>
            <a:pPr algn="just"/>
            <a:r>
              <a:rPr lang="it-IT" sz="7200" dirty="0" smtClean="0"/>
              <a:t> A. Le </a:t>
            </a:r>
            <a:r>
              <a:rPr lang="it-IT" sz="7200" b="1" dirty="0" smtClean="0"/>
              <a:t>MICRO, PICCOLE E MEDIE IMPRESE </a:t>
            </a:r>
            <a:r>
              <a:rPr lang="it-IT" sz="7200" dirty="0" smtClean="0"/>
              <a:t>costituite, che risultano essere, all'atto della presentazione della domanda di agevolazione, già iscritte nel Registro delle Imprese presso la Camera di Commercio, Industria, Artigianato e Agricoltura, che avviano o potenziano un’attività nelle strade del territorio comunale, individuate nell'Allegato 1, in riferimento ai settori strategici dell’economia campana (RIS3 Campania);</a:t>
            </a:r>
          </a:p>
          <a:p>
            <a:pPr algn="just"/>
            <a:r>
              <a:rPr lang="it-IT" sz="7200" i="1" dirty="0" smtClean="0"/>
              <a:t>oppure </a:t>
            </a:r>
          </a:p>
          <a:p>
            <a:pPr algn="just"/>
            <a:r>
              <a:rPr lang="it-IT" sz="7200" dirty="0" smtClean="0"/>
              <a:t>B. i promotori d’impresa che intendano costituire una MICRO, PICCOLA O MEDIA IMPRESA, in riferimento ai settori strategici dell’economia campana (RIS3 Campania), e iscrivere la stessa nel Registro delle Imprese presso la Camera di Commercio, Industria, Artigianato e Agricoltura entro 45 gg. dalla data dell'eventuale comunicazione di ammissione all'aiuto richiesto. </a:t>
            </a:r>
          </a:p>
          <a:p>
            <a:pPr algn="just"/>
            <a:r>
              <a:rPr lang="it-IT" sz="7200" dirty="0" smtClean="0"/>
              <a:t>Possono partecipare al presente bando anche le MICRO, PICCOLE E MEDIE IMPRESE che </a:t>
            </a:r>
            <a:r>
              <a:rPr lang="it-IT" sz="7200" b="1" dirty="0" smtClean="0"/>
              <a:t>hanno già effettuato da non</a:t>
            </a:r>
            <a:r>
              <a:rPr lang="it-IT" sz="7200" dirty="0" smtClean="0"/>
              <a:t> </a:t>
            </a:r>
            <a:r>
              <a:rPr lang="it-IT" sz="7200" b="1" dirty="0" smtClean="0"/>
              <a:t>più di 24 mesi</a:t>
            </a:r>
            <a:r>
              <a:rPr lang="it-IT" sz="7200" dirty="0" smtClean="0"/>
              <a:t>, a far data dalla pubblicazione del presente Bando, l'investimento relativo all'avvio o potenziamento di un’attività nelle strade del territorio comunale, purché ritenuto ammissibile e coerente con gli obiettivi del Bando.</a:t>
            </a:r>
            <a:endParaRPr kumimoji="0" lang="it-IT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179512" y="1772816"/>
            <a:ext cx="6620272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it-IT" sz="1400" dirty="0" err="1" smtClean="0"/>
              <a:t>P.I.C.S.</a:t>
            </a:r>
            <a:r>
              <a:rPr lang="it-IT" sz="1400" dirty="0" smtClean="0"/>
              <a:t>  “RILANCIO ECONOMICO”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395536" y="3501008"/>
            <a:ext cx="8424936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just"/>
            <a:endParaRPr lang="it-IT" sz="11200" b="1" dirty="0" smtClean="0"/>
          </a:p>
          <a:p>
            <a:pPr algn="just"/>
            <a:endParaRPr lang="it-IT" sz="11200" b="1" dirty="0" smtClean="0"/>
          </a:p>
          <a:p>
            <a:pPr algn="just"/>
            <a:endParaRPr lang="it-IT" sz="11200" b="1" dirty="0" smtClean="0"/>
          </a:p>
          <a:p>
            <a:pPr algn="ctr"/>
            <a:r>
              <a:rPr lang="it-IT" sz="9600" b="1" dirty="0" smtClean="0">
                <a:solidFill>
                  <a:srgbClr val="C00000"/>
                </a:solidFill>
              </a:rPr>
              <a:t>DESTINATARI/BENEFICIARIO per l’AZIONE 3.7.1 </a:t>
            </a:r>
          </a:p>
          <a:p>
            <a:pPr algn="just"/>
            <a:endParaRPr lang="it-IT" sz="7200" dirty="0" smtClean="0"/>
          </a:p>
          <a:p>
            <a:pPr lvl="0" algn="just"/>
            <a:r>
              <a:rPr lang="it-IT" sz="7200" dirty="0" smtClean="0"/>
              <a:t>I destinatari del bando sono le seguenti tipologie di piccole e medie imprese, già costituite o da costituirsi:</a:t>
            </a:r>
          </a:p>
          <a:p>
            <a:endParaRPr lang="it-IT" sz="7200" dirty="0" smtClean="0"/>
          </a:p>
          <a:p>
            <a:pPr lvl="0" algn="just"/>
            <a:r>
              <a:rPr lang="it-IT" sz="7200" b="1" dirty="0" smtClean="0"/>
              <a:t>- imprese sociali </a:t>
            </a:r>
            <a:r>
              <a:rPr lang="it-IT" sz="7200" dirty="0" smtClean="0"/>
              <a:t>di cui all’art. 1 del Decreto legislativo 3 luglio 2017, n. 112, iscritte nella sezione speciale delle imprese sociali del Registro delle imprese, costituite in forma di società (di persone o di capitali);</a:t>
            </a:r>
          </a:p>
          <a:p>
            <a:pPr lvl="0" algn="just"/>
            <a:r>
              <a:rPr lang="it-IT" sz="7200" b="1" dirty="0" smtClean="0"/>
              <a:t>- cooperative sociali </a:t>
            </a:r>
            <a:r>
              <a:rPr lang="it-IT" sz="7200" dirty="0" smtClean="0"/>
              <a:t>di cui alla legge 8 novembre 1991, n. 381 e </a:t>
            </a:r>
            <a:r>
              <a:rPr lang="it-IT" sz="7200" dirty="0" err="1" smtClean="0"/>
              <a:t>s.m.i.</a:t>
            </a:r>
            <a:r>
              <a:rPr lang="it-IT" sz="7200" dirty="0" smtClean="0"/>
              <a:t> e loro consorzi;</a:t>
            </a:r>
          </a:p>
          <a:p>
            <a:pPr lvl="0" algn="just"/>
            <a:r>
              <a:rPr lang="it-IT" sz="7200" b="1" dirty="0" smtClean="0"/>
              <a:t>- società cooperative aventi qualifica di ONLUS </a:t>
            </a:r>
            <a:r>
              <a:rPr lang="it-IT" sz="7200" dirty="0" smtClean="0"/>
              <a:t>di cui al Decreto legislativo 4 dicembre 1997, n. 460 e </a:t>
            </a:r>
            <a:r>
              <a:rPr lang="it-IT" sz="7200" dirty="0" err="1" smtClean="0"/>
              <a:t>s.m.i.</a:t>
            </a:r>
            <a:r>
              <a:rPr lang="it-IT" sz="7200" dirty="0" smtClean="0"/>
              <a:t>;</a:t>
            </a:r>
          </a:p>
          <a:p>
            <a:pPr lvl="0"/>
            <a:r>
              <a:rPr lang="it-IT" sz="7200" b="1" dirty="0" smtClean="0"/>
              <a:t>- </a:t>
            </a:r>
            <a:r>
              <a:rPr lang="it-IT" sz="7200" b="1" dirty="0" err="1" smtClean="0"/>
              <a:t>startup</a:t>
            </a:r>
            <a:r>
              <a:rPr lang="it-IT" sz="7200" b="1" dirty="0" smtClean="0"/>
              <a:t> innovative “a vocazione sociale” </a:t>
            </a:r>
            <a:r>
              <a:rPr lang="it-IT" sz="7200" dirty="0" smtClean="0"/>
              <a:t>(anche definite “SIAVS”).</a:t>
            </a:r>
          </a:p>
          <a:p>
            <a:pPr algn="just"/>
            <a:r>
              <a:rPr lang="it-IT" sz="7200" dirty="0" smtClean="0"/>
              <a:t>Possono partecipare al presente bando anche le piccole e medie imprese che </a:t>
            </a:r>
            <a:r>
              <a:rPr lang="it-IT" sz="7200" b="1" dirty="0" smtClean="0"/>
              <a:t>hanno già effettuato da non più di 24 mesi</a:t>
            </a:r>
            <a:r>
              <a:rPr lang="it-IT" sz="7200" dirty="0" smtClean="0"/>
              <a:t>, a far data dalla pubblicazione del presente Bando, l'investimento relativo all'avvio o potenziamento di un’attività nelle strade del territorio comunale, purché ritenuto ammissibile e coerente con gli obiettivi del Bando.</a:t>
            </a:r>
            <a:endParaRPr kumimoji="0" lang="it-IT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179512" y="1772816"/>
            <a:ext cx="6620272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it-IT" sz="1400" dirty="0" err="1" smtClean="0"/>
              <a:t>P.I.C.S.</a:t>
            </a:r>
            <a:r>
              <a:rPr lang="it-IT" sz="1400" dirty="0" smtClean="0"/>
              <a:t>  “RILANCIO ECONOMICO”</a:t>
            </a:r>
            <a:endParaRPr lang="it-IT" sz="1400" b="1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11560" y="4091831"/>
            <a:ext cx="7776864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/>
            <a:endParaRPr lang="it-IT" sz="11200" b="1" dirty="0" smtClean="0"/>
          </a:p>
          <a:p>
            <a:endParaRPr lang="it-IT" sz="11200" b="1" dirty="0" smtClean="0"/>
          </a:p>
          <a:p>
            <a:endParaRPr lang="it-IT" sz="11200" b="1" dirty="0" smtClean="0"/>
          </a:p>
          <a:p>
            <a:pPr algn="ctr"/>
            <a:r>
              <a:rPr lang="it-IT" sz="11200" b="1" dirty="0" smtClean="0">
                <a:solidFill>
                  <a:srgbClr val="C00000"/>
                </a:solidFill>
              </a:rPr>
              <a:t>SPESE AMMISSIBILI</a:t>
            </a:r>
          </a:p>
          <a:p>
            <a:endParaRPr lang="it-IT" sz="9600" dirty="0" smtClean="0"/>
          </a:p>
          <a:p>
            <a:r>
              <a:rPr lang="it-IT" sz="9600" dirty="0" smtClean="0"/>
              <a:t>Sono ammissibili al finanziamento esclusivamente le spese indicate nel Regolamento (CE) in materia di ammissibilità delle spese concernenti operazioni cofinanziate dai Fondi strutturali. Nel dettaglio:</a:t>
            </a:r>
          </a:p>
          <a:p>
            <a:r>
              <a:rPr lang="it-IT" sz="9600" dirty="0" smtClean="0"/>
              <a:t>A. Progettazione e studi </a:t>
            </a:r>
          </a:p>
          <a:p>
            <a:r>
              <a:rPr lang="it-IT" sz="9600" dirty="0" smtClean="0"/>
              <a:t>B. Opere murarie ed assimilate </a:t>
            </a:r>
          </a:p>
          <a:p>
            <a:r>
              <a:rPr lang="it-IT" sz="9600" dirty="0" smtClean="0"/>
              <a:t>C. Impianti, macchinari ed attrezzature </a:t>
            </a:r>
          </a:p>
          <a:p>
            <a:r>
              <a:rPr lang="it-IT" sz="9600" dirty="0" smtClean="0"/>
              <a:t>D. Immobilizzazioni immateriali </a:t>
            </a:r>
          </a:p>
          <a:p>
            <a:r>
              <a:rPr lang="it-IT" sz="9600" dirty="0" smtClean="0"/>
              <a:t>E. Servizi reali </a:t>
            </a:r>
          </a:p>
          <a:p>
            <a:pPr>
              <a:spcBef>
                <a:spcPct val="0"/>
              </a:spcBef>
              <a:defRPr/>
            </a:pPr>
            <a:endParaRPr lang="it-IT" sz="9600" dirty="0" smtClean="0"/>
          </a:p>
          <a:p>
            <a:pPr lvl="0">
              <a:spcBef>
                <a:spcPct val="0"/>
              </a:spcBef>
              <a:defRPr/>
            </a:pPr>
            <a:endParaRPr lang="it-IT" sz="9600" dirty="0" smtClean="0"/>
          </a:p>
          <a:p>
            <a:pPr algn="ctr">
              <a:spcBef>
                <a:spcPct val="0"/>
              </a:spcBef>
              <a:buFontTx/>
              <a:buChar char="-"/>
              <a:defRPr/>
            </a:pPr>
            <a:endParaRPr lang="it-IT" sz="13300" b="1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it-IT" sz="13300" b="1" dirty="0" smtClean="0">
                <a:solidFill>
                  <a:srgbClr val="C00000"/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179512" y="1772816"/>
            <a:ext cx="6620272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it-IT" sz="1400" dirty="0" err="1" smtClean="0"/>
              <a:t>P.I.C.S.</a:t>
            </a:r>
            <a:r>
              <a:rPr lang="it-IT" sz="1400" dirty="0" smtClean="0"/>
              <a:t>  “RILANCIO ECONOMICO”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11560" y="4091831"/>
            <a:ext cx="7776864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/>
            <a:endParaRPr lang="it-IT" sz="11200" b="1" dirty="0" smtClean="0"/>
          </a:p>
          <a:p>
            <a:endParaRPr lang="it-IT" sz="11200" b="1" dirty="0" smtClean="0"/>
          </a:p>
          <a:p>
            <a:endParaRPr lang="it-IT" sz="11200" b="1" dirty="0" smtClean="0"/>
          </a:p>
          <a:p>
            <a:pPr algn="ctr"/>
            <a:r>
              <a:rPr lang="it-IT" sz="11200" b="1" dirty="0" smtClean="0">
                <a:solidFill>
                  <a:srgbClr val="C00000"/>
                </a:solidFill>
              </a:rPr>
              <a:t>SPESE NON AMMISSIBILI</a:t>
            </a:r>
          </a:p>
          <a:p>
            <a:pPr algn="ctr"/>
            <a:r>
              <a:rPr lang="it-IT" sz="11200" b="1" dirty="0" smtClean="0"/>
              <a:t> </a:t>
            </a:r>
            <a:endParaRPr lang="it-IT" sz="9600" dirty="0" smtClean="0"/>
          </a:p>
          <a:p>
            <a:pPr algn="just"/>
            <a:r>
              <a:rPr lang="it-IT" sz="7200" dirty="0" smtClean="0"/>
              <a:t>- le spese per le quali si è già usufruito di altra agevolazione pubblica; </a:t>
            </a:r>
          </a:p>
          <a:p>
            <a:pPr algn="just"/>
            <a:r>
              <a:rPr lang="it-IT" sz="7200" dirty="0" smtClean="0"/>
              <a:t>- le imposte e tasse, ad eccezione degli oneri doganali se accessori al costo di beni ammissibili; </a:t>
            </a:r>
          </a:p>
          <a:p>
            <a:pPr algn="just"/>
            <a:r>
              <a:rPr lang="it-IT" sz="7200" dirty="0" smtClean="0"/>
              <a:t>- l’acquisto di scorte e le spese di funzionamento in generale dell’impresa; </a:t>
            </a:r>
          </a:p>
          <a:p>
            <a:pPr algn="just"/>
            <a:r>
              <a:rPr lang="it-IT" sz="7200" dirty="0" smtClean="0"/>
              <a:t>- le commesse interne di lavorazione; </a:t>
            </a:r>
          </a:p>
          <a:p>
            <a:pPr algn="just"/>
            <a:r>
              <a:rPr lang="it-IT" sz="7200" dirty="0" smtClean="0"/>
              <a:t>- le spese per acquisto di macchinari usati; </a:t>
            </a:r>
          </a:p>
          <a:p>
            <a:pPr algn="just"/>
            <a:r>
              <a:rPr lang="it-IT" sz="7200" dirty="0" smtClean="0"/>
              <a:t>- l’acquisto di beni relativi all’attività di rappresentanza; </a:t>
            </a:r>
          </a:p>
          <a:p>
            <a:pPr algn="just"/>
            <a:r>
              <a:rPr lang="it-IT" sz="7200" dirty="0" smtClean="0"/>
              <a:t>- le spese relative all’acquisto del suolo, di immobili o di altri beni, di proprietà di uno o più soci/associati del soggetto richiedente gli aiuti o di coniugi ovvero parenti o affini entro il terzo grado dei soci/associati stessi; </a:t>
            </a:r>
          </a:p>
          <a:p>
            <a:pPr algn="just"/>
            <a:r>
              <a:rPr lang="it-IT" sz="7200" dirty="0" smtClean="0"/>
              <a:t>- le spese relative a forniture, opere e servizi erogate da imprese e/o persone fisiche collegate, a qualunque titolo, con il richiedente.</a:t>
            </a:r>
          </a:p>
          <a:p>
            <a:pPr>
              <a:spcBef>
                <a:spcPct val="0"/>
              </a:spcBef>
              <a:defRPr/>
            </a:pPr>
            <a:endParaRPr lang="it-IT" sz="9600" dirty="0" smtClean="0"/>
          </a:p>
          <a:p>
            <a:pPr lvl="0">
              <a:spcBef>
                <a:spcPct val="0"/>
              </a:spcBef>
              <a:defRPr/>
            </a:pPr>
            <a:endParaRPr lang="it-IT" sz="9600" dirty="0" smtClean="0"/>
          </a:p>
          <a:p>
            <a:pPr algn="ctr">
              <a:spcBef>
                <a:spcPct val="0"/>
              </a:spcBef>
              <a:buFontTx/>
              <a:buChar char="-"/>
              <a:defRPr/>
            </a:pPr>
            <a:endParaRPr lang="it-IT" sz="13300" b="1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it-IT" sz="13300" b="1" dirty="0" smtClean="0">
                <a:solidFill>
                  <a:srgbClr val="C00000"/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179512" y="1772816"/>
            <a:ext cx="6620272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it-IT" sz="1400" dirty="0" err="1" smtClean="0"/>
              <a:t>P.I.C.S.</a:t>
            </a:r>
            <a:r>
              <a:rPr lang="it-IT" sz="1400" dirty="0" smtClean="0"/>
              <a:t>  “RILANCIO ECONOMICO”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11560" y="4235847"/>
            <a:ext cx="7776864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/>
            <a:endParaRPr lang="it-IT" sz="11200" b="1" dirty="0" smtClean="0"/>
          </a:p>
          <a:p>
            <a:endParaRPr lang="it-IT" sz="11200" b="1" dirty="0" smtClean="0"/>
          </a:p>
          <a:p>
            <a:endParaRPr lang="it-IT" sz="11200" b="1" dirty="0" smtClean="0"/>
          </a:p>
          <a:p>
            <a:pPr algn="ctr"/>
            <a:r>
              <a:rPr lang="it-IT" sz="11200" b="1" dirty="0" smtClean="0">
                <a:solidFill>
                  <a:srgbClr val="C00000"/>
                </a:solidFill>
              </a:rPr>
              <a:t>ENTITA’ DEL CONTRIBUTO</a:t>
            </a:r>
          </a:p>
          <a:p>
            <a:pPr algn="ctr"/>
            <a:r>
              <a:rPr lang="it-IT" sz="11200" b="1" dirty="0" smtClean="0"/>
              <a:t> </a:t>
            </a:r>
            <a:endParaRPr lang="it-IT" sz="9600" dirty="0" smtClean="0"/>
          </a:p>
          <a:p>
            <a:pPr algn="just"/>
            <a:r>
              <a:rPr lang="it-IT" sz="9600" dirty="0" smtClean="0"/>
              <a:t>L’intensità massima degli aiuti è pari al </a:t>
            </a:r>
            <a:r>
              <a:rPr lang="it-IT" sz="9600" b="1" dirty="0" smtClean="0"/>
              <a:t>70%</a:t>
            </a:r>
            <a:r>
              <a:rPr lang="it-IT" sz="9600" dirty="0" smtClean="0"/>
              <a:t> delle spese ammissibili. </a:t>
            </a:r>
          </a:p>
          <a:p>
            <a:pPr algn="just"/>
            <a:endParaRPr lang="it-IT" sz="9600" dirty="0" smtClean="0"/>
          </a:p>
          <a:p>
            <a:pPr algn="just"/>
            <a:r>
              <a:rPr lang="it-IT" sz="9600" dirty="0" smtClean="0"/>
              <a:t>Il massimale di contribuzione:</a:t>
            </a:r>
          </a:p>
          <a:p>
            <a:pPr algn="just"/>
            <a:r>
              <a:rPr lang="it-IT" sz="9600" dirty="0" smtClean="0"/>
              <a:t>- € 40.000,00 per il Sociale;</a:t>
            </a:r>
          </a:p>
          <a:p>
            <a:pPr algn="just"/>
            <a:r>
              <a:rPr lang="it-IT" sz="9600" dirty="0" smtClean="0"/>
              <a:t>- € 70.000,00 per il Turismo, Commercio ed Artigianato </a:t>
            </a:r>
          </a:p>
          <a:p>
            <a:pPr algn="just"/>
            <a:endParaRPr lang="it-IT" sz="9600" dirty="0" smtClean="0"/>
          </a:p>
          <a:p>
            <a:pPr algn="just"/>
            <a:r>
              <a:rPr lang="it-IT" sz="9600" dirty="0" smtClean="0"/>
              <a:t>L’importo minimo della quota di finanziamento pubblico non potrà essere inferiore a € 15.000,00. </a:t>
            </a:r>
          </a:p>
          <a:p>
            <a:pPr algn="just"/>
            <a:endParaRPr lang="it-IT" sz="9600" dirty="0" smtClean="0"/>
          </a:p>
          <a:p>
            <a:pPr algn="just"/>
            <a:endParaRPr lang="it-IT" sz="9600" dirty="0" smtClean="0"/>
          </a:p>
          <a:p>
            <a:pPr>
              <a:spcBef>
                <a:spcPct val="0"/>
              </a:spcBef>
              <a:defRPr/>
            </a:pPr>
            <a:endParaRPr lang="it-IT" sz="9600" dirty="0" smtClean="0"/>
          </a:p>
          <a:p>
            <a:pPr lvl="0">
              <a:spcBef>
                <a:spcPct val="0"/>
              </a:spcBef>
              <a:defRPr/>
            </a:pPr>
            <a:endParaRPr lang="it-IT" sz="9600" dirty="0" smtClean="0"/>
          </a:p>
          <a:p>
            <a:pPr algn="ctr">
              <a:spcBef>
                <a:spcPct val="0"/>
              </a:spcBef>
              <a:buFontTx/>
              <a:buChar char="-"/>
              <a:defRPr/>
            </a:pPr>
            <a:endParaRPr lang="it-IT" sz="13300" b="1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it-IT" sz="13300" b="1" dirty="0" smtClean="0">
                <a:solidFill>
                  <a:srgbClr val="C00000"/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179512" y="1772816"/>
            <a:ext cx="6620272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it-IT" sz="1400" dirty="0" err="1" smtClean="0"/>
              <a:t>P.I.C.S.</a:t>
            </a:r>
            <a:r>
              <a:rPr lang="it-IT" sz="1400" dirty="0" smtClean="0"/>
              <a:t>  “RILANCIO ECONOMICO”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11560" y="4307855"/>
            <a:ext cx="7776864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/>
            <a:endParaRPr lang="it-IT" sz="11200" b="1" dirty="0" smtClean="0"/>
          </a:p>
          <a:p>
            <a:pPr algn="ctr"/>
            <a:endParaRPr lang="it-IT" sz="11200" b="1" dirty="0" smtClean="0"/>
          </a:p>
          <a:p>
            <a:pPr algn="ctr"/>
            <a:endParaRPr lang="it-IT" sz="11200" b="1" dirty="0" smtClean="0"/>
          </a:p>
          <a:p>
            <a:pPr algn="ctr"/>
            <a:r>
              <a:rPr lang="it-IT" sz="11200" b="1" dirty="0" smtClean="0"/>
              <a:t>TEMPI PER PRESENTAZIONE DEL PROGETTO</a:t>
            </a:r>
          </a:p>
          <a:p>
            <a:pPr algn="ctr"/>
            <a:r>
              <a:rPr lang="it-IT" sz="11200" b="1" dirty="0" smtClean="0"/>
              <a:t> </a:t>
            </a:r>
            <a:endParaRPr lang="it-IT" sz="9600" dirty="0" smtClean="0"/>
          </a:p>
          <a:p>
            <a:pPr algn="ctr"/>
            <a:r>
              <a:rPr lang="it-IT" sz="9600" b="1" dirty="0" smtClean="0">
                <a:solidFill>
                  <a:srgbClr val="C00000"/>
                </a:solidFill>
              </a:rPr>
              <a:t>07 ottobre 2019 </a:t>
            </a:r>
          </a:p>
          <a:p>
            <a:pPr algn="ctr"/>
            <a:r>
              <a:rPr lang="it-IT" sz="9600" dirty="0" smtClean="0"/>
              <a:t> </a:t>
            </a:r>
            <a:endParaRPr lang="it-IT" sz="9600" b="1" dirty="0" smtClean="0"/>
          </a:p>
          <a:p>
            <a:pPr algn="ctr"/>
            <a:endParaRPr lang="it-IT" sz="9600" dirty="0" smtClean="0"/>
          </a:p>
          <a:p>
            <a:pPr algn="ctr">
              <a:spcBef>
                <a:spcPct val="0"/>
              </a:spcBef>
              <a:defRPr/>
            </a:pPr>
            <a:endParaRPr lang="it-IT" sz="9600" dirty="0" smtClean="0"/>
          </a:p>
          <a:p>
            <a:pPr lvl="0" algn="ctr">
              <a:spcBef>
                <a:spcPct val="0"/>
              </a:spcBef>
              <a:defRPr/>
            </a:pPr>
            <a:endParaRPr lang="it-IT" sz="9600" dirty="0" smtClean="0"/>
          </a:p>
          <a:p>
            <a:pPr algn="ctr">
              <a:spcBef>
                <a:spcPct val="0"/>
              </a:spcBef>
              <a:buFontTx/>
              <a:buChar char="-"/>
              <a:defRPr/>
            </a:pPr>
            <a:endParaRPr lang="it-IT" sz="13300" b="1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it-IT" sz="13300" b="1" dirty="0" smtClean="0">
                <a:solidFill>
                  <a:srgbClr val="C00000"/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179512" y="1772816"/>
            <a:ext cx="6620272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it-IT" sz="1400" dirty="0" err="1" smtClean="0"/>
              <a:t>P.I.C.S.</a:t>
            </a:r>
            <a:r>
              <a:rPr lang="it-IT" sz="1400" dirty="0" smtClean="0"/>
              <a:t>  “RILANCIO ECONOMICO”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11560" y="3356992"/>
            <a:ext cx="7776864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just"/>
            <a:endParaRPr lang="it-IT" sz="11200" b="1" dirty="0" smtClean="0"/>
          </a:p>
          <a:p>
            <a:pPr algn="just"/>
            <a:endParaRPr lang="it-IT" sz="11200" b="1" dirty="0" smtClean="0"/>
          </a:p>
          <a:p>
            <a:pPr algn="just"/>
            <a:endParaRPr lang="it-IT" sz="11200" b="1" dirty="0" smtClean="0"/>
          </a:p>
          <a:p>
            <a:pPr algn="just"/>
            <a:endParaRPr lang="it-IT" sz="11200" b="1" dirty="0" smtClean="0"/>
          </a:p>
          <a:p>
            <a:pPr algn="just"/>
            <a:r>
              <a:rPr lang="it-IT" sz="11200" b="1" dirty="0" smtClean="0">
                <a:solidFill>
                  <a:srgbClr val="C00000"/>
                </a:solidFill>
              </a:rPr>
              <a:t>La documentazione per la partecipazione al Bando</a:t>
            </a:r>
          </a:p>
          <a:p>
            <a:pPr algn="just"/>
            <a:endParaRPr lang="it-IT" sz="6000" b="1" dirty="0" smtClean="0"/>
          </a:p>
          <a:p>
            <a:pPr marL="1371600" lvl="0" indent="-1371600" algn="just"/>
            <a:r>
              <a:rPr lang="it-IT" sz="8000" b="1" dirty="0" smtClean="0"/>
              <a:t>1) Allegato A - Formulario; </a:t>
            </a:r>
          </a:p>
          <a:p>
            <a:pPr marL="1371600" indent="-1371600" algn="just"/>
            <a:r>
              <a:rPr lang="it-IT" sz="8000" b="1" dirty="0" smtClean="0"/>
              <a:t>2) Allegato B - Dichiarazione “de </a:t>
            </a:r>
            <a:r>
              <a:rPr lang="it-IT" sz="8000" b="1" dirty="0" err="1" smtClean="0"/>
              <a:t>minimis</a:t>
            </a:r>
            <a:r>
              <a:rPr lang="it-IT" sz="8000" b="1" dirty="0" smtClean="0"/>
              <a:t>”;</a:t>
            </a:r>
          </a:p>
          <a:p>
            <a:pPr algn="just"/>
            <a:r>
              <a:rPr lang="it-IT" sz="8000" b="1" dirty="0" smtClean="0"/>
              <a:t>3) Allegato C - Dichiarazione sostitutiva di certificazione antimafia (solo per le imprese già costituite);</a:t>
            </a:r>
          </a:p>
          <a:p>
            <a:pPr algn="just"/>
            <a:r>
              <a:rPr lang="it-IT" sz="8000" b="1" dirty="0" smtClean="0"/>
              <a:t>4) Allegato D - Dichiarazione sulla conformità urbanistica e di destinazione d'uso del locale oggetto del progetto di investimento, a firma di un tecnico abilitato;</a:t>
            </a:r>
          </a:p>
          <a:p>
            <a:pPr algn="just"/>
            <a:r>
              <a:rPr lang="it-IT" sz="8000" b="1" dirty="0" smtClean="0"/>
              <a:t>5) Allegato E - Dichiarazione sulla conformità igienico-sanitaria del locale oggetto del progetto di investimento, a firma di un tecnico abilitato;</a:t>
            </a:r>
          </a:p>
          <a:p>
            <a:pPr algn="just"/>
            <a:r>
              <a:rPr lang="it-IT" sz="8000" b="1" dirty="0" smtClean="0"/>
              <a:t>7) Allegato F - Progetto d'investimento, firmato da un tecnico abilitato;</a:t>
            </a: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179512" y="1772816"/>
            <a:ext cx="6620272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it-IT" sz="1400" dirty="0" err="1" smtClean="0"/>
              <a:t>P.I.C.S.</a:t>
            </a:r>
            <a:r>
              <a:rPr lang="it-IT" sz="1400" dirty="0" smtClean="0"/>
              <a:t>  “RILANCIO ECONOMICO”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11560" y="3933056"/>
            <a:ext cx="7776864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just"/>
            <a:endParaRPr lang="it-IT" sz="11200" b="1" dirty="0" smtClean="0"/>
          </a:p>
          <a:p>
            <a:pPr algn="just"/>
            <a:endParaRPr lang="it-IT" sz="11200" b="1" dirty="0" smtClean="0"/>
          </a:p>
          <a:p>
            <a:pPr algn="just"/>
            <a:endParaRPr lang="it-IT" sz="11200" b="1" dirty="0" smtClean="0"/>
          </a:p>
          <a:p>
            <a:pPr algn="just"/>
            <a:endParaRPr lang="it-IT" sz="11200" b="1" dirty="0" smtClean="0"/>
          </a:p>
          <a:p>
            <a:pPr algn="just"/>
            <a:r>
              <a:rPr lang="it-IT" sz="11200" b="1" dirty="0" smtClean="0">
                <a:solidFill>
                  <a:srgbClr val="C00000"/>
                </a:solidFill>
              </a:rPr>
              <a:t>La documentazione per la partecipazione al Bando</a:t>
            </a:r>
          </a:p>
          <a:p>
            <a:pPr algn="just"/>
            <a:endParaRPr lang="it-IT" sz="6000" b="1" dirty="0" smtClean="0"/>
          </a:p>
          <a:p>
            <a:pPr algn="just"/>
            <a:r>
              <a:rPr lang="it-IT" sz="8000" b="1" dirty="0" smtClean="0"/>
              <a:t>8) Allegato G - Piano d'investimento aziendale;</a:t>
            </a:r>
          </a:p>
          <a:p>
            <a:pPr algn="just"/>
            <a:r>
              <a:rPr lang="it-IT" sz="8000" b="1" dirty="0" smtClean="0"/>
              <a:t>9) </a:t>
            </a:r>
            <a:r>
              <a:rPr lang="it-IT" sz="8000" b="1" smtClean="0"/>
              <a:t>Allegato H </a:t>
            </a:r>
            <a:r>
              <a:rPr lang="it-IT" sz="8000" b="1" dirty="0" smtClean="0"/>
              <a:t>- Dichiarazione di impegno ad implementare ed attuare quanto previsto nel progetto d'investimento, pena la revoca del finanziamento;</a:t>
            </a:r>
          </a:p>
          <a:p>
            <a:pPr algn="just"/>
            <a:r>
              <a:rPr lang="it-IT" sz="8000" b="1" dirty="0" smtClean="0"/>
              <a:t>10) Una dichiarazione rilasciata da uno o più istituti bancari, istituti di credito o società di assicurazione autorizzate, nella quale emerga la capacità del partecipante di sostenere la quota di cofinanziamento</a:t>
            </a:r>
          </a:p>
          <a:p>
            <a:pPr algn="just"/>
            <a:r>
              <a:rPr lang="it-IT" sz="8000" b="1" dirty="0" smtClean="0"/>
              <a:t>prevista nel piano economico, pari ad almeno il 30% dell'importo dell'intero progetto.</a:t>
            </a:r>
          </a:p>
          <a:p>
            <a:pPr algn="just"/>
            <a:endParaRPr lang="it-IT" sz="9600" dirty="0" smtClean="0"/>
          </a:p>
          <a:p>
            <a:pPr algn="just">
              <a:spcBef>
                <a:spcPct val="0"/>
              </a:spcBef>
              <a:defRPr/>
            </a:pPr>
            <a:endParaRPr lang="it-IT" sz="9600" dirty="0" smtClean="0"/>
          </a:p>
          <a:p>
            <a:pPr lvl="0" algn="just">
              <a:spcBef>
                <a:spcPct val="0"/>
              </a:spcBef>
              <a:defRPr/>
            </a:pPr>
            <a:endParaRPr lang="it-IT" sz="9600" dirty="0" smtClean="0"/>
          </a:p>
          <a:p>
            <a:pPr algn="just">
              <a:spcBef>
                <a:spcPct val="0"/>
              </a:spcBef>
              <a:buFontTx/>
              <a:buChar char="-"/>
              <a:defRPr/>
            </a:pPr>
            <a:endParaRPr lang="it-IT" sz="13300" b="1" dirty="0" smtClean="0">
              <a:solidFill>
                <a:srgbClr val="C00000"/>
              </a:solidFill>
            </a:endParaRPr>
          </a:p>
          <a:p>
            <a:pPr algn="just">
              <a:spcBef>
                <a:spcPct val="0"/>
              </a:spcBef>
              <a:defRPr/>
            </a:pPr>
            <a:r>
              <a:rPr lang="it-IT" sz="13300" b="1" dirty="0" smtClean="0">
                <a:solidFill>
                  <a:srgbClr val="C00000"/>
                </a:solidFill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179512" y="1772816"/>
            <a:ext cx="6620272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it-IT" sz="1400" dirty="0" err="1" smtClean="0"/>
              <a:t>P.I.C.S.</a:t>
            </a:r>
            <a:r>
              <a:rPr lang="it-IT" sz="1400" dirty="0" smtClean="0"/>
              <a:t>  “RILANCIO ECONOMICO”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11560" y="3933056"/>
            <a:ext cx="7776864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/>
            <a:endParaRPr lang="it-IT" sz="11200" b="1" dirty="0" smtClean="0"/>
          </a:p>
          <a:p>
            <a:endParaRPr lang="it-IT" sz="11200" b="1" dirty="0" smtClean="0"/>
          </a:p>
          <a:p>
            <a:endParaRPr lang="it-IT" sz="11200" b="1" dirty="0" smtClean="0"/>
          </a:p>
          <a:p>
            <a:pPr algn="ctr"/>
            <a:r>
              <a:rPr lang="it-IT" sz="11200" b="1" dirty="0" smtClean="0">
                <a:solidFill>
                  <a:srgbClr val="C00000"/>
                </a:solidFill>
              </a:rPr>
              <a:t>TEMPI PER LA REALIZZAZIONE DEL PROGETTO</a:t>
            </a:r>
          </a:p>
          <a:p>
            <a:pPr algn="ctr"/>
            <a:r>
              <a:rPr lang="it-IT" sz="11200" b="1" dirty="0" smtClean="0"/>
              <a:t> </a:t>
            </a:r>
            <a:endParaRPr lang="it-IT" sz="9600" dirty="0" smtClean="0"/>
          </a:p>
          <a:p>
            <a:pPr algn="just"/>
            <a:r>
              <a:rPr lang="it-IT" sz="9600" dirty="0" smtClean="0"/>
              <a:t>Il programma di spesa dovrà essere avviato entro 60 giorni dalla data di comunicazione dell’assegnazione del contributo e dovrà concludersi entro </a:t>
            </a:r>
            <a:r>
              <a:rPr lang="it-IT" sz="9600" b="1" dirty="0" smtClean="0"/>
              <a:t>12 mesi</a:t>
            </a:r>
            <a:r>
              <a:rPr lang="it-IT" sz="9600" dirty="0" smtClean="0"/>
              <a:t>.</a:t>
            </a:r>
          </a:p>
          <a:p>
            <a:pPr>
              <a:spcBef>
                <a:spcPct val="0"/>
              </a:spcBef>
              <a:defRPr/>
            </a:pPr>
            <a:endParaRPr lang="it-IT" sz="9600" dirty="0" smtClean="0"/>
          </a:p>
          <a:p>
            <a:pPr lvl="0">
              <a:spcBef>
                <a:spcPct val="0"/>
              </a:spcBef>
              <a:defRPr/>
            </a:pPr>
            <a:endParaRPr lang="it-IT" sz="9600" dirty="0" smtClean="0"/>
          </a:p>
          <a:p>
            <a:pPr algn="ctr">
              <a:spcBef>
                <a:spcPct val="0"/>
              </a:spcBef>
              <a:buFontTx/>
              <a:buChar char="-"/>
              <a:defRPr/>
            </a:pPr>
            <a:endParaRPr lang="it-IT" sz="13300" b="1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it-IT" sz="13300" b="1" dirty="0" smtClean="0">
                <a:solidFill>
                  <a:srgbClr val="C00000"/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179512" y="1772816"/>
            <a:ext cx="6620272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it-IT" sz="1400" dirty="0" err="1" smtClean="0"/>
              <a:t>P.I.C.S.</a:t>
            </a:r>
            <a:r>
              <a:rPr lang="it-IT" sz="1400" dirty="0" smtClean="0"/>
              <a:t>  “RILANCIO ECONOMICO” </a:t>
            </a: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259632" y="2839576"/>
            <a:ext cx="64087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i="1" dirty="0" smtClean="0"/>
              <a:t>POR CAMPANIA FESR 2014 – 2020 </a:t>
            </a:r>
          </a:p>
          <a:p>
            <a:pPr algn="ctr"/>
            <a:r>
              <a:rPr lang="it-IT" sz="2400" b="1" i="1" dirty="0" smtClean="0"/>
              <a:t>ASSE X </a:t>
            </a:r>
          </a:p>
          <a:p>
            <a:pPr algn="ctr"/>
            <a:r>
              <a:rPr lang="it-IT" sz="2400" b="1" i="1" dirty="0" err="1" smtClean="0"/>
              <a:t>P.I.C.S.</a:t>
            </a:r>
            <a:r>
              <a:rPr lang="it-IT" sz="2400" b="1" i="1" dirty="0" smtClean="0"/>
              <a:t>  </a:t>
            </a:r>
          </a:p>
          <a:p>
            <a:pPr algn="ctr"/>
            <a:r>
              <a:rPr lang="it-IT" sz="2400" b="1" i="1" dirty="0" smtClean="0"/>
              <a:t>PROGRAMMA INTEGRATO CITTA’ SOSTENIBILE</a:t>
            </a:r>
          </a:p>
          <a:p>
            <a:pPr algn="ctr"/>
            <a:r>
              <a:rPr lang="it-IT" sz="2400" b="1" i="1" dirty="0" smtClean="0"/>
              <a:t> </a:t>
            </a:r>
          </a:p>
          <a:p>
            <a:pPr algn="ctr"/>
            <a:r>
              <a:rPr lang="it-IT" sz="2400" b="1" i="1" dirty="0" smtClean="0"/>
              <a:t>"Avellino Smart per una città innovativa, sostenibile, competitiva ed inclusiva"</a:t>
            </a:r>
            <a:endParaRPr lang="it-IT" sz="24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179512" y="1772816"/>
            <a:ext cx="6620272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it-IT" sz="1400" dirty="0" err="1" smtClean="0"/>
              <a:t>P.I.C.S.</a:t>
            </a:r>
            <a:r>
              <a:rPr lang="it-IT" sz="1400" dirty="0" smtClean="0"/>
              <a:t>  “RILANCIO ECONOMICO”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27584" y="4163839"/>
            <a:ext cx="7776864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/>
            <a:endParaRPr lang="it-IT" sz="11200" b="1" dirty="0" smtClean="0"/>
          </a:p>
          <a:p>
            <a:endParaRPr lang="it-IT" sz="11200" b="1" dirty="0" smtClean="0"/>
          </a:p>
          <a:p>
            <a:endParaRPr lang="it-IT" sz="11200" b="1" dirty="0" smtClean="0"/>
          </a:p>
          <a:p>
            <a:pPr algn="ctr"/>
            <a:r>
              <a:rPr lang="it-IT" sz="11200" b="1" dirty="0" smtClean="0">
                <a:solidFill>
                  <a:srgbClr val="C00000"/>
                </a:solidFill>
              </a:rPr>
              <a:t>AREE </a:t>
            </a:r>
            <a:r>
              <a:rPr lang="it-IT" sz="11200" b="1" dirty="0" err="1" smtClean="0">
                <a:solidFill>
                  <a:srgbClr val="C00000"/>
                </a:solidFill>
              </a:rPr>
              <a:t>DI</a:t>
            </a:r>
            <a:r>
              <a:rPr lang="it-IT" sz="11200" b="1" dirty="0" smtClean="0">
                <a:solidFill>
                  <a:srgbClr val="C00000"/>
                </a:solidFill>
              </a:rPr>
              <a:t> </a:t>
            </a:r>
            <a:r>
              <a:rPr lang="it-IT" sz="11200" b="1" dirty="0" smtClean="0">
                <a:solidFill>
                  <a:srgbClr val="C00000"/>
                </a:solidFill>
              </a:rPr>
              <a:t>INTERVENTO</a:t>
            </a:r>
          </a:p>
          <a:p>
            <a:pPr algn="ctr"/>
            <a:r>
              <a:rPr lang="it-IT" sz="11200" b="1" dirty="0" smtClean="0">
                <a:solidFill>
                  <a:srgbClr val="C00000"/>
                </a:solidFill>
              </a:rPr>
              <a:t>(Aree </a:t>
            </a:r>
            <a:r>
              <a:rPr lang="it-IT" sz="11200" b="1" dirty="0" smtClean="0">
                <a:solidFill>
                  <a:srgbClr val="C00000"/>
                </a:solidFill>
              </a:rPr>
              <a:t>Target del </a:t>
            </a:r>
            <a:r>
              <a:rPr lang="it-IT" sz="11200" b="1" dirty="0" err="1" smtClean="0">
                <a:solidFill>
                  <a:srgbClr val="C00000"/>
                </a:solidFill>
              </a:rPr>
              <a:t>P</a:t>
            </a:r>
            <a:r>
              <a:rPr lang="it-IT" sz="11200" b="1" dirty="0" err="1" smtClean="0">
                <a:solidFill>
                  <a:srgbClr val="C00000"/>
                </a:solidFill>
              </a:rPr>
              <a:t>.I.C.S</a:t>
            </a:r>
            <a:r>
              <a:rPr lang="it-IT" sz="11200" b="1" dirty="0" err="1" smtClean="0">
                <a:solidFill>
                  <a:srgbClr val="C00000"/>
                </a:solidFill>
              </a:rPr>
              <a:t>.</a:t>
            </a:r>
            <a:r>
              <a:rPr lang="it-IT" sz="11200" b="1" dirty="0" smtClean="0">
                <a:solidFill>
                  <a:srgbClr val="C00000"/>
                </a:solidFill>
              </a:rPr>
              <a:t>)</a:t>
            </a:r>
          </a:p>
          <a:p>
            <a:pPr algn="ctr"/>
            <a:endParaRPr lang="it-IT" sz="11200" b="1" dirty="0" smtClean="0"/>
          </a:p>
          <a:p>
            <a:pPr algn="ctr"/>
            <a:r>
              <a:rPr lang="it-IT" sz="11200" b="1" dirty="0" smtClean="0"/>
              <a:t> </a:t>
            </a:r>
            <a:endParaRPr lang="it-IT" sz="9600" dirty="0" smtClean="0"/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it-IT" sz="11200" dirty="0" smtClean="0"/>
              <a:t> Centro Storico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it-IT" sz="11200" dirty="0" smtClean="0"/>
              <a:t> Porta EST - Via F. Tedesco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it-IT" sz="11200" dirty="0" smtClean="0"/>
              <a:t> Porta OVEST – Viale Italia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endParaRPr lang="it-IT" sz="9600" b="1" dirty="0" smtClean="0"/>
          </a:p>
          <a:p>
            <a:pPr algn="just"/>
            <a:endParaRPr lang="it-IT" sz="9600" dirty="0" smtClean="0"/>
          </a:p>
          <a:p>
            <a:pPr>
              <a:spcBef>
                <a:spcPct val="0"/>
              </a:spcBef>
              <a:defRPr/>
            </a:pPr>
            <a:endParaRPr lang="it-IT" sz="9600" dirty="0" smtClean="0"/>
          </a:p>
          <a:p>
            <a:pPr lvl="0">
              <a:spcBef>
                <a:spcPct val="0"/>
              </a:spcBef>
              <a:defRPr/>
            </a:pPr>
            <a:endParaRPr lang="it-IT" sz="9600" dirty="0" smtClean="0"/>
          </a:p>
          <a:p>
            <a:pPr algn="ctr">
              <a:spcBef>
                <a:spcPct val="0"/>
              </a:spcBef>
              <a:buFontTx/>
              <a:buChar char="-"/>
              <a:defRPr/>
            </a:pPr>
            <a:endParaRPr lang="it-IT" sz="13300" b="1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it-IT" sz="13300" b="1" dirty="0" smtClean="0">
                <a:solidFill>
                  <a:srgbClr val="C00000"/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179512" y="1772816"/>
            <a:ext cx="6620272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it-IT" sz="1400" dirty="0" err="1" smtClean="0"/>
              <a:t>P.I.C.S.</a:t>
            </a:r>
            <a:r>
              <a:rPr lang="it-IT" sz="1400" dirty="0" smtClean="0"/>
              <a:t>  “RILANCIO ECONOMICO”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11560" y="4235847"/>
            <a:ext cx="7776864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/>
            <a:endParaRPr lang="it-IT" sz="11200" b="1" dirty="0" smtClean="0"/>
          </a:p>
          <a:p>
            <a:endParaRPr lang="it-IT" sz="11200" b="1" dirty="0" smtClean="0"/>
          </a:p>
          <a:p>
            <a:endParaRPr lang="it-IT" sz="11200" b="1" dirty="0" smtClean="0"/>
          </a:p>
          <a:p>
            <a:pPr algn="ctr"/>
            <a:endParaRPr lang="it-IT" sz="11200" b="1" dirty="0" smtClean="0">
              <a:solidFill>
                <a:srgbClr val="C00000"/>
              </a:solidFill>
            </a:endParaRPr>
          </a:p>
          <a:p>
            <a:pPr algn="ctr"/>
            <a:r>
              <a:rPr lang="it-IT" sz="11200" b="1" dirty="0" smtClean="0">
                <a:solidFill>
                  <a:srgbClr val="C00000"/>
                </a:solidFill>
              </a:rPr>
              <a:t>PROGETTO “</a:t>
            </a:r>
            <a:r>
              <a:rPr lang="it-IT" sz="11200" b="1" i="1" dirty="0" smtClean="0">
                <a:solidFill>
                  <a:srgbClr val="C00000"/>
                </a:solidFill>
              </a:rPr>
              <a:t>AGENZIA </a:t>
            </a:r>
            <a:r>
              <a:rPr lang="it-IT" sz="11200" b="1" i="1" dirty="0" err="1" smtClean="0">
                <a:solidFill>
                  <a:srgbClr val="C00000"/>
                </a:solidFill>
              </a:rPr>
              <a:t>DI</a:t>
            </a:r>
            <a:r>
              <a:rPr lang="it-IT" sz="11200" b="1" i="1" dirty="0" smtClean="0">
                <a:solidFill>
                  <a:srgbClr val="C00000"/>
                </a:solidFill>
              </a:rPr>
              <a:t> PROMOZIONE TURISTICA CASINA DEL PRINCIPE</a:t>
            </a:r>
            <a:r>
              <a:rPr lang="it-IT" sz="11200" b="1" dirty="0" smtClean="0">
                <a:solidFill>
                  <a:srgbClr val="C00000"/>
                </a:solidFill>
              </a:rPr>
              <a:t>”</a:t>
            </a:r>
            <a:endParaRPr lang="it-IT" sz="9600" dirty="0" smtClean="0"/>
          </a:p>
          <a:p>
            <a:endParaRPr lang="it-IT" sz="9600" dirty="0" smtClean="0"/>
          </a:p>
          <a:p>
            <a:pPr algn="just"/>
            <a:r>
              <a:rPr lang="it-IT" sz="8000" dirty="0" smtClean="0"/>
              <a:t>Nell'ambito del settore Turismo, potranno essere presentati progetti di sviluppo per la gestione di “Casina del Principe" con destinazione di "Agenzia di Promozione turistica dell'Area Vasta di Avellino", inserita nel </a:t>
            </a:r>
            <a:r>
              <a:rPr lang="it-IT" sz="8000" dirty="0" err="1" smtClean="0"/>
              <a:t>P.I.C.S.</a:t>
            </a:r>
            <a:r>
              <a:rPr lang="it-IT" sz="8000" dirty="0" smtClean="0"/>
              <a:t> </a:t>
            </a:r>
          </a:p>
          <a:p>
            <a:pPr algn="just"/>
            <a:r>
              <a:rPr lang="it-IT" sz="8000" dirty="0" smtClean="0"/>
              <a:t>Gli interessati potranno presentare un progetto di investimenti volto all'implementazione dell'Agenzia stessa, al fine di potenziare l’offerta dei servizi turistici del territorio.</a:t>
            </a:r>
          </a:p>
          <a:p>
            <a:pPr algn="just"/>
            <a:r>
              <a:rPr lang="it-IT" sz="8000" dirty="0" smtClean="0"/>
              <a:t>L'impresa/imprese che saranno selezionate dovranno impegnarsi ad implementare il progetto di investimento risultato vincitore successivamente alla realizzazione dei lavori previsti sulla struttura nel </a:t>
            </a:r>
            <a:r>
              <a:rPr lang="it-IT" sz="8000" dirty="0" err="1" smtClean="0"/>
              <a:t>P.I.C.S.</a:t>
            </a:r>
            <a:r>
              <a:rPr lang="it-IT" sz="8000" dirty="0" smtClean="0"/>
              <a:t> per il recupero e la valorizzazione della struttura.</a:t>
            </a:r>
          </a:p>
          <a:p>
            <a:pPr algn="just"/>
            <a:endParaRPr lang="it-IT" sz="8000" dirty="0" smtClean="0"/>
          </a:p>
          <a:p>
            <a:pPr algn="just"/>
            <a:r>
              <a:rPr lang="it-IT" sz="8000" dirty="0" smtClean="0"/>
              <a:t>Il massimale di contribuzione: € 70.000,00.</a:t>
            </a:r>
          </a:p>
          <a:p>
            <a:pPr>
              <a:spcBef>
                <a:spcPct val="0"/>
              </a:spcBef>
              <a:defRPr/>
            </a:pPr>
            <a:endParaRPr lang="it-IT" sz="9600" dirty="0" smtClean="0"/>
          </a:p>
          <a:p>
            <a:pPr lvl="0">
              <a:spcBef>
                <a:spcPct val="0"/>
              </a:spcBef>
              <a:defRPr/>
            </a:pPr>
            <a:endParaRPr lang="it-IT" sz="9600" dirty="0" smtClean="0"/>
          </a:p>
          <a:p>
            <a:pPr algn="ctr">
              <a:spcBef>
                <a:spcPct val="0"/>
              </a:spcBef>
              <a:buFontTx/>
              <a:buChar char="-"/>
              <a:defRPr/>
            </a:pPr>
            <a:endParaRPr lang="it-IT" sz="13300" b="1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it-IT" sz="13300" b="1" dirty="0" smtClean="0">
                <a:solidFill>
                  <a:srgbClr val="C00000"/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179512" y="1772816"/>
            <a:ext cx="6620272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it-IT" sz="1400" dirty="0" err="1" smtClean="0"/>
              <a:t>P.I.C.S.</a:t>
            </a:r>
            <a:r>
              <a:rPr lang="it-IT" sz="1400" dirty="0" smtClean="0"/>
              <a:t>  “RILANCIO ECONOMICO”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11560" y="3212976"/>
            <a:ext cx="7776864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/>
            <a:endParaRPr lang="it-IT" sz="11200" b="1" dirty="0" smtClean="0"/>
          </a:p>
          <a:p>
            <a:pPr algn="ctr"/>
            <a:endParaRPr lang="it-IT" sz="11200" b="1" dirty="0" smtClean="0"/>
          </a:p>
          <a:p>
            <a:pPr algn="ctr"/>
            <a:endParaRPr lang="it-IT" sz="2000" b="1" dirty="0" smtClean="0"/>
          </a:p>
          <a:p>
            <a:pPr algn="ctr"/>
            <a:r>
              <a:rPr lang="it-IT" sz="11200" b="1" dirty="0" smtClean="0">
                <a:solidFill>
                  <a:srgbClr val="C00000"/>
                </a:solidFill>
              </a:rPr>
              <a:t>MODALITÀ </a:t>
            </a:r>
            <a:r>
              <a:rPr lang="it-IT" sz="11200" b="1" dirty="0" err="1" smtClean="0">
                <a:solidFill>
                  <a:srgbClr val="C00000"/>
                </a:solidFill>
              </a:rPr>
              <a:t>DI</a:t>
            </a:r>
            <a:r>
              <a:rPr lang="it-IT" sz="11200" b="1" dirty="0" smtClean="0">
                <a:solidFill>
                  <a:srgbClr val="C00000"/>
                </a:solidFill>
              </a:rPr>
              <a:t> </a:t>
            </a:r>
            <a:r>
              <a:rPr lang="it-IT" sz="11200" b="1" dirty="0" smtClean="0">
                <a:solidFill>
                  <a:srgbClr val="C00000"/>
                </a:solidFill>
              </a:rPr>
              <a:t>EROGAZIONE</a:t>
            </a:r>
            <a:endParaRPr lang="it-IT" sz="11200" b="1" dirty="0" smtClean="0">
              <a:solidFill>
                <a:srgbClr val="C00000"/>
              </a:solidFill>
            </a:endParaRPr>
          </a:p>
          <a:p>
            <a:pPr algn="ctr"/>
            <a:r>
              <a:rPr lang="it-IT" sz="9600" b="1" dirty="0" smtClean="0">
                <a:solidFill>
                  <a:srgbClr val="C00000"/>
                </a:solidFill>
              </a:rPr>
              <a:t> </a:t>
            </a:r>
          </a:p>
          <a:p>
            <a:pPr algn="just">
              <a:buFontTx/>
              <a:buChar char="-"/>
            </a:pPr>
            <a:r>
              <a:rPr lang="it-IT" sz="9600" b="1" dirty="0" smtClean="0"/>
              <a:t>un'anticipazione del </a:t>
            </a:r>
            <a:r>
              <a:rPr lang="it-IT" sz="9600" b="1" dirty="0" smtClean="0"/>
              <a:t>40</a:t>
            </a:r>
            <a:r>
              <a:rPr lang="it-IT" sz="9600" b="1" dirty="0" smtClean="0"/>
              <a:t>% (alla sottoscrizione della convenzione);</a:t>
            </a:r>
          </a:p>
          <a:p>
            <a:endParaRPr lang="it-IT" sz="9600" b="1" dirty="0" smtClean="0"/>
          </a:p>
          <a:p>
            <a:pPr>
              <a:buFontTx/>
              <a:buChar char="-"/>
            </a:pPr>
            <a:r>
              <a:rPr lang="it-IT" sz="9600" b="1" dirty="0" smtClean="0"/>
              <a:t>un secondo acconto;</a:t>
            </a:r>
          </a:p>
          <a:p>
            <a:endParaRPr lang="it-IT" sz="9600" b="1" dirty="0" smtClean="0"/>
          </a:p>
          <a:p>
            <a:pPr>
              <a:buFontTx/>
              <a:buChar char="-"/>
            </a:pPr>
            <a:r>
              <a:rPr lang="it-IT" sz="9600" b="1" dirty="0" smtClean="0"/>
              <a:t>saldo </a:t>
            </a:r>
            <a:r>
              <a:rPr lang="it-IT" sz="9600" b="1" dirty="0" smtClean="0"/>
              <a:t>finale </a:t>
            </a:r>
            <a:r>
              <a:rPr lang="it-IT" sz="9600" b="1" dirty="0" smtClean="0"/>
              <a:t>15%, a rendicontazione  e chiusura progetto.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755576" y="2420888"/>
            <a:ext cx="7776864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/>
            <a:endParaRPr lang="it-IT" sz="11200" b="1" dirty="0" smtClean="0"/>
          </a:p>
          <a:p>
            <a:endParaRPr lang="it-IT" sz="11200" b="1" dirty="0" smtClean="0"/>
          </a:p>
          <a:p>
            <a:pPr algn="ctr"/>
            <a:r>
              <a:rPr lang="it-IT" sz="8000" b="1" dirty="0" smtClean="0">
                <a:solidFill>
                  <a:srgbClr val="C00000"/>
                </a:solidFill>
              </a:rPr>
              <a:t>CRITERI </a:t>
            </a:r>
            <a:r>
              <a:rPr lang="it-IT" sz="8000" b="1" dirty="0" err="1" smtClean="0">
                <a:solidFill>
                  <a:srgbClr val="C00000"/>
                </a:solidFill>
              </a:rPr>
              <a:t>DI</a:t>
            </a:r>
            <a:r>
              <a:rPr lang="it-IT" sz="8000" b="1" dirty="0" smtClean="0">
                <a:solidFill>
                  <a:srgbClr val="C00000"/>
                </a:solidFill>
              </a:rPr>
              <a:t> VALUTAZIONE – Azione 3.5.1.</a:t>
            </a:r>
          </a:p>
          <a:p>
            <a:pPr algn="ctr"/>
            <a:endParaRPr lang="it-IT" sz="9600" dirty="0" smtClean="0">
              <a:solidFill>
                <a:srgbClr val="C00000"/>
              </a:solidFill>
            </a:endParaRPr>
          </a:p>
          <a:p>
            <a:pPr algn="just"/>
            <a:endParaRPr lang="it-IT" sz="9600" dirty="0" smtClean="0"/>
          </a:p>
          <a:p>
            <a:pPr>
              <a:spcBef>
                <a:spcPct val="0"/>
              </a:spcBef>
              <a:defRPr/>
            </a:pPr>
            <a:endParaRPr lang="it-IT" sz="9600" dirty="0" smtClean="0"/>
          </a:p>
          <a:p>
            <a:pPr lvl="0">
              <a:spcBef>
                <a:spcPct val="0"/>
              </a:spcBef>
              <a:defRPr/>
            </a:pPr>
            <a:endParaRPr lang="it-IT" sz="9600" dirty="0" smtClean="0"/>
          </a:p>
          <a:p>
            <a:pPr algn="ctr">
              <a:spcBef>
                <a:spcPct val="0"/>
              </a:spcBef>
              <a:buFontTx/>
              <a:buChar char="-"/>
              <a:defRPr/>
            </a:pPr>
            <a:endParaRPr lang="it-IT" sz="13300" b="1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it-IT" sz="13300" b="1" dirty="0" smtClean="0">
                <a:solidFill>
                  <a:srgbClr val="C00000"/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420102"/>
            <a:ext cx="7416130" cy="4321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755576" y="2435647"/>
            <a:ext cx="7776864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/>
            <a:endParaRPr lang="it-IT" sz="11200" b="1" dirty="0" smtClean="0"/>
          </a:p>
          <a:p>
            <a:endParaRPr lang="it-IT" sz="11200" b="1" dirty="0" smtClean="0"/>
          </a:p>
          <a:p>
            <a:pPr algn="ctr"/>
            <a:r>
              <a:rPr lang="it-IT" sz="8000" b="1" dirty="0" smtClean="0">
                <a:solidFill>
                  <a:srgbClr val="C00000"/>
                </a:solidFill>
              </a:rPr>
              <a:t>CRITERI </a:t>
            </a:r>
            <a:r>
              <a:rPr lang="it-IT" sz="8000" b="1" dirty="0" err="1" smtClean="0">
                <a:solidFill>
                  <a:srgbClr val="C00000"/>
                </a:solidFill>
              </a:rPr>
              <a:t>DI</a:t>
            </a:r>
            <a:r>
              <a:rPr lang="it-IT" sz="8000" b="1" dirty="0" smtClean="0">
                <a:solidFill>
                  <a:srgbClr val="C00000"/>
                </a:solidFill>
              </a:rPr>
              <a:t> VALUTAZIONE – Azione 3.5.1.</a:t>
            </a:r>
          </a:p>
          <a:p>
            <a:pPr algn="ctr"/>
            <a:endParaRPr lang="it-IT" sz="9600" b="1" dirty="0" smtClean="0">
              <a:solidFill>
                <a:srgbClr val="C00000"/>
              </a:solidFill>
            </a:endParaRPr>
          </a:p>
          <a:p>
            <a:pPr algn="ctr"/>
            <a:endParaRPr lang="it-IT" sz="9600" dirty="0" smtClean="0">
              <a:solidFill>
                <a:srgbClr val="C00000"/>
              </a:solidFill>
            </a:endParaRPr>
          </a:p>
          <a:p>
            <a:pPr algn="just"/>
            <a:endParaRPr lang="it-IT" sz="9600" dirty="0" smtClean="0"/>
          </a:p>
          <a:p>
            <a:pPr>
              <a:spcBef>
                <a:spcPct val="0"/>
              </a:spcBef>
              <a:defRPr/>
            </a:pPr>
            <a:endParaRPr lang="it-IT" sz="9600" dirty="0" smtClean="0"/>
          </a:p>
          <a:p>
            <a:pPr lvl="0">
              <a:spcBef>
                <a:spcPct val="0"/>
              </a:spcBef>
              <a:defRPr/>
            </a:pPr>
            <a:endParaRPr lang="it-IT" sz="9600" dirty="0" smtClean="0"/>
          </a:p>
          <a:p>
            <a:pPr algn="ctr">
              <a:spcBef>
                <a:spcPct val="0"/>
              </a:spcBef>
              <a:buFontTx/>
              <a:buChar char="-"/>
              <a:defRPr/>
            </a:pPr>
            <a:endParaRPr lang="it-IT" sz="13300" b="1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it-IT" sz="13300" b="1" dirty="0" smtClean="0">
                <a:solidFill>
                  <a:srgbClr val="C00000"/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210563"/>
            <a:ext cx="7296790" cy="460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755576" y="2579663"/>
            <a:ext cx="7776864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/>
            <a:endParaRPr lang="it-IT" sz="11200" b="1" dirty="0" smtClean="0"/>
          </a:p>
          <a:p>
            <a:endParaRPr lang="it-IT" sz="11200" b="1" dirty="0" smtClean="0"/>
          </a:p>
          <a:p>
            <a:pPr algn="ctr"/>
            <a:r>
              <a:rPr lang="it-IT" sz="9600" b="1" dirty="0" smtClean="0">
                <a:solidFill>
                  <a:srgbClr val="C00000"/>
                </a:solidFill>
              </a:rPr>
              <a:t>CRITERI </a:t>
            </a:r>
            <a:r>
              <a:rPr lang="it-IT" sz="9600" b="1" dirty="0" err="1" smtClean="0">
                <a:solidFill>
                  <a:srgbClr val="C00000"/>
                </a:solidFill>
              </a:rPr>
              <a:t>DI</a:t>
            </a:r>
            <a:r>
              <a:rPr lang="it-IT" sz="9600" b="1" dirty="0" smtClean="0">
                <a:solidFill>
                  <a:srgbClr val="C00000"/>
                </a:solidFill>
              </a:rPr>
              <a:t> VALUTAZIONE – Azione 3.5.1.</a:t>
            </a:r>
          </a:p>
          <a:p>
            <a:pPr algn="ctr"/>
            <a:endParaRPr lang="it-IT" sz="9600" dirty="0" smtClean="0">
              <a:solidFill>
                <a:srgbClr val="C00000"/>
              </a:solidFill>
            </a:endParaRPr>
          </a:p>
          <a:p>
            <a:pPr algn="just"/>
            <a:endParaRPr lang="it-IT" sz="9600" dirty="0" smtClean="0"/>
          </a:p>
          <a:p>
            <a:pPr>
              <a:spcBef>
                <a:spcPct val="0"/>
              </a:spcBef>
              <a:defRPr/>
            </a:pPr>
            <a:endParaRPr lang="it-IT" sz="9600" dirty="0" smtClean="0"/>
          </a:p>
          <a:p>
            <a:pPr lvl="0">
              <a:spcBef>
                <a:spcPct val="0"/>
              </a:spcBef>
              <a:defRPr/>
            </a:pPr>
            <a:endParaRPr lang="it-IT" sz="9600" dirty="0" smtClean="0"/>
          </a:p>
          <a:p>
            <a:pPr algn="ctr">
              <a:spcBef>
                <a:spcPct val="0"/>
              </a:spcBef>
              <a:buFontTx/>
              <a:buChar char="-"/>
              <a:defRPr/>
            </a:pPr>
            <a:endParaRPr lang="it-IT" sz="13300" b="1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it-IT" sz="13300" b="1" dirty="0" smtClean="0">
                <a:solidFill>
                  <a:srgbClr val="C00000"/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26049"/>
            <a:ext cx="8595692" cy="2531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755576" y="2420888"/>
            <a:ext cx="7776864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/>
            <a:endParaRPr lang="it-IT" sz="11200" b="1" dirty="0" smtClean="0"/>
          </a:p>
          <a:p>
            <a:endParaRPr lang="it-IT" sz="11200" b="1" dirty="0" smtClean="0"/>
          </a:p>
          <a:p>
            <a:pPr algn="ctr"/>
            <a:r>
              <a:rPr lang="it-IT" sz="8000" b="1" dirty="0" smtClean="0">
                <a:solidFill>
                  <a:srgbClr val="C00000"/>
                </a:solidFill>
              </a:rPr>
              <a:t>CRITERI </a:t>
            </a:r>
            <a:r>
              <a:rPr lang="it-IT" sz="8000" b="1" dirty="0" err="1" smtClean="0">
                <a:solidFill>
                  <a:srgbClr val="C00000"/>
                </a:solidFill>
              </a:rPr>
              <a:t>DI</a:t>
            </a:r>
            <a:r>
              <a:rPr lang="it-IT" sz="8000" b="1" dirty="0" smtClean="0">
                <a:solidFill>
                  <a:srgbClr val="C00000"/>
                </a:solidFill>
              </a:rPr>
              <a:t> VALUTAZIONE – Azione 3.7.1.</a:t>
            </a:r>
          </a:p>
          <a:p>
            <a:pPr algn="ctr"/>
            <a:endParaRPr lang="it-IT" sz="9600" dirty="0" smtClean="0">
              <a:solidFill>
                <a:srgbClr val="C00000"/>
              </a:solidFill>
            </a:endParaRPr>
          </a:p>
          <a:p>
            <a:pPr algn="just"/>
            <a:endParaRPr lang="it-IT" sz="9600" dirty="0" smtClean="0"/>
          </a:p>
          <a:p>
            <a:pPr>
              <a:spcBef>
                <a:spcPct val="0"/>
              </a:spcBef>
              <a:defRPr/>
            </a:pPr>
            <a:endParaRPr lang="it-IT" sz="9600" dirty="0" smtClean="0"/>
          </a:p>
          <a:p>
            <a:pPr lvl="0">
              <a:spcBef>
                <a:spcPct val="0"/>
              </a:spcBef>
              <a:defRPr/>
            </a:pPr>
            <a:endParaRPr lang="it-IT" sz="9600" dirty="0" smtClean="0"/>
          </a:p>
          <a:p>
            <a:pPr algn="ctr">
              <a:spcBef>
                <a:spcPct val="0"/>
              </a:spcBef>
              <a:buFontTx/>
              <a:buChar char="-"/>
              <a:defRPr/>
            </a:pPr>
            <a:endParaRPr lang="it-IT" sz="13300" b="1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it-IT" sz="13300" b="1" dirty="0" smtClean="0">
                <a:solidFill>
                  <a:srgbClr val="C00000"/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348880"/>
            <a:ext cx="7649356" cy="430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755576" y="2276872"/>
            <a:ext cx="7776864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/>
            <a:endParaRPr lang="it-IT" sz="11200" b="1" dirty="0" smtClean="0"/>
          </a:p>
          <a:p>
            <a:endParaRPr lang="it-IT" sz="11200" b="1" dirty="0" smtClean="0"/>
          </a:p>
          <a:p>
            <a:pPr algn="ctr"/>
            <a:r>
              <a:rPr lang="it-IT" sz="8000" b="1" dirty="0" smtClean="0">
                <a:solidFill>
                  <a:srgbClr val="C00000"/>
                </a:solidFill>
              </a:rPr>
              <a:t>CRITERI </a:t>
            </a:r>
            <a:r>
              <a:rPr lang="it-IT" sz="8000" b="1" dirty="0" err="1" smtClean="0">
                <a:solidFill>
                  <a:srgbClr val="C00000"/>
                </a:solidFill>
              </a:rPr>
              <a:t>DI</a:t>
            </a:r>
            <a:r>
              <a:rPr lang="it-IT" sz="8000" b="1" dirty="0" smtClean="0">
                <a:solidFill>
                  <a:srgbClr val="C00000"/>
                </a:solidFill>
              </a:rPr>
              <a:t> VALUTAZIONE – Azione 3.7.1.</a:t>
            </a:r>
          </a:p>
          <a:p>
            <a:pPr algn="ctr"/>
            <a:endParaRPr lang="it-IT" sz="9600" dirty="0" smtClean="0">
              <a:solidFill>
                <a:srgbClr val="C00000"/>
              </a:solidFill>
            </a:endParaRPr>
          </a:p>
          <a:p>
            <a:pPr algn="just"/>
            <a:endParaRPr lang="it-IT" sz="9600" dirty="0" smtClean="0"/>
          </a:p>
          <a:p>
            <a:pPr>
              <a:spcBef>
                <a:spcPct val="0"/>
              </a:spcBef>
              <a:defRPr/>
            </a:pPr>
            <a:endParaRPr lang="it-IT" sz="9600" dirty="0" smtClean="0"/>
          </a:p>
          <a:p>
            <a:pPr lvl="0">
              <a:spcBef>
                <a:spcPct val="0"/>
              </a:spcBef>
              <a:defRPr/>
            </a:pPr>
            <a:endParaRPr lang="it-IT" sz="9600" dirty="0" smtClean="0"/>
          </a:p>
          <a:p>
            <a:pPr algn="ctr">
              <a:spcBef>
                <a:spcPct val="0"/>
              </a:spcBef>
              <a:buFontTx/>
              <a:buChar char="-"/>
              <a:defRPr/>
            </a:pPr>
            <a:endParaRPr lang="it-IT" sz="13300" b="1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it-IT" sz="13300" b="1" dirty="0" smtClean="0">
                <a:solidFill>
                  <a:srgbClr val="C00000"/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132856"/>
            <a:ext cx="7047977" cy="4642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179512" y="1772816"/>
            <a:ext cx="6620272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it-IT" sz="1400" dirty="0" err="1" smtClean="0"/>
              <a:t>P.I.C.S.</a:t>
            </a:r>
            <a:r>
              <a:rPr lang="it-IT" sz="1400" dirty="0" smtClean="0"/>
              <a:t>  “RILANCIO ECONOMICO”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67544" y="4595887"/>
            <a:ext cx="7776864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/>
            <a:r>
              <a:rPr lang="it-IT" sz="11200" b="1" dirty="0" smtClean="0"/>
              <a:t>Obiettivo specifico 3.5 - NASCITA E CONSOLIDAMENTO DELLE MICRO, PICCOLE E MEDIE IMPRESE </a:t>
            </a:r>
            <a:endParaRPr lang="it-IT" sz="13200" b="1" dirty="0" smtClean="0"/>
          </a:p>
          <a:p>
            <a:pPr algn="ctr"/>
            <a:endParaRPr lang="it-IT" sz="11200" b="1" dirty="0" smtClean="0"/>
          </a:p>
          <a:p>
            <a:pPr algn="ctr"/>
            <a:r>
              <a:rPr lang="it-IT" sz="11200" b="1" dirty="0" smtClean="0"/>
              <a:t>AZIONE 3.5.1 - Interventi di supporto </a:t>
            </a:r>
          </a:p>
          <a:p>
            <a:pPr algn="ctr"/>
            <a:r>
              <a:rPr lang="it-IT" sz="11200" b="1" dirty="0" smtClean="0"/>
              <a:t>alla nascita di nuove imprese</a:t>
            </a:r>
          </a:p>
          <a:p>
            <a:pPr algn="ctr"/>
            <a:endParaRPr lang="it-IT" sz="11200" b="1" dirty="0" smtClean="0"/>
          </a:p>
          <a:p>
            <a:pPr algn="ctr">
              <a:spcBef>
                <a:spcPct val="0"/>
              </a:spcBef>
              <a:defRPr/>
            </a:pPr>
            <a:endParaRPr lang="it-IT" sz="13300" b="1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it-IT" sz="13300" b="1" dirty="0" smtClean="0">
                <a:solidFill>
                  <a:srgbClr val="C00000"/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179512" y="1772816"/>
            <a:ext cx="6620272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it-IT" sz="1400" dirty="0" err="1" smtClean="0"/>
              <a:t>P.I.C.S.</a:t>
            </a:r>
            <a:r>
              <a:rPr lang="it-IT" sz="1400" dirty="0" smtClean="0"/>
              <a:t>  “RILANCIO ECONOMICO”</a:t>
            </a:r>
            <a:endParaRPr lang="it-IT" sz="1400" b="1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67544" y="4149080"/>
            <a:ext cx="7776864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/>
            <a:endParaRPr lang="it-IT" sz="11200" b="1" dirty="0" smtClean="0"/>
          </a:p>
          <a:p>
            <a:pPr algn="ctr"/>
            <a:r>
              <a:rPr lang="it-IT" sz="11200" b="1" dirty="0" smtClean="0"/>
              <a:t>Obiettivo specifico 3.7 - DIFFUSIONE E RAFFORZAMENTO DELLE ATTIVITÀ ECONOMICHE A CONTENUTO SOCIALE </a:t>
            </a:r>
          </a:p>
          <a:p>
            <a:pPr algn="ctr"/>
            <a:endParaRPr lang="it-IT" sz="11200" b="1" dirty="0" smtClean="0"/>
          </a:p>
          <a:p>
            <a:pPr algn="ctr"/>
            <a:r>
              <a:rPr lang="it-IT" sz="11200" b="1" dirty="0" smtClean="0"/>
              <a:t>AZIONE 3.7.1 - Sostegno all’avvio e rafforzamento di attività imprenditoriali che producono effetti socialmente desiderabili e beni pubblici non prodotti dal mercato</a:t>
            </a:r>
          </a:p>
          <a:p>
            <a:pPr algn="ctr">
              <a:spcBef>
                <a:spcPct val="0"/>
              </a:spcBef>
              <a:defRPr/>
            </a:pPr>
            <a:endParaRPr lang="it-IT" sz="13300" b="1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it-IT" sz="13300" b="1" dirty="0" smtClean="0">
                <a:solidFill>
                  <a:srgbClr val="C00000"/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179512" y="1772816"/>
            <a:ext cx="6620272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it-IT" sz="1400" dirty="0" err="1" smtClean="0"/>
              <a:t>P.I.C.S.</a:t>
            </a:r>
            <a:r>
              <a:rPr lang="it-IT" sz="1400" dirty="0" smtClean="0"/>
              <a:t>  “RILANCIO ECONOMICO” 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11560" y="3947815"/>
            <a:ext cx="7776864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/>
            <a:endParaRPr lang="it-IT" sz="11200" b="1" dirty="0" smtClean="0"/>
          </a:p>
          <a:p>
            <a:endParaRPr lang="it-IT" sz="11200" b="1" dirty="0" smtClean="0"/>
          </a:p>
          <a:p>
            <a:endParaRPr lang="it-IT" sz="11200" b="1" dirty="0" smtClean="0"/>
          </a:p>
          <a:p>
            <a:pPr algn="ctr"/>
            <a:endParaRPr lang="it-IT" sz="9600" b="1" dirty="0" smtClean="0"/>
          </a:p>
          <a:p>
            <a:pPr algn="ctr"/>
            <a:r>
              <a:rPr lang="it-IT" sz="9600" b="1" dirty="0" smtClean="0"/>
              <a:t>OBIETTIVI DEL PROGETTO</a:t>
            </a:r>
          </a:p>
          <a:p>
            <a:endParaRPr lang="it-IT" sz="4000" b="1" dirty="0" smtClean="0"/>
          </a:p>
          <a:p>
            <a:pPr lvl="0" algn="just">
              <a:lnSpc>
                <a:spcPct val="120000"/>
              </a:lnSpc>
            </a:pPr>
            <a:r>
              <a:rPr lang="it-IT" sz="9600" dirty="0" smtClean="0"/>
              <a:t>- animare e far rivivere il centro storico di Avellino;</a:t>
            </a:r>
          </a:p>
          <a:p>
            <a:pPr lvl="0" algn="just">
              <a:lnSpc>
                <a:spcPct val="120000"/>
              </a:lnSpc>
            </a:pPr>
            <a:r>
              <a:rPr lang="it-IT" sz="9600" dirty="0" smtClean="0"/>
              <a:t>- potenziare ed innovare le piccole imprese, commerciali, artigianali e di servizio;</a:t>
            </a:r>
          </a:p>
          <a:p>
            <a:pPr lvl="0" algn="just">
              <a:lnSpc>
                <a:spcPct val="120000"/>
              </a:lnSpc>
              <a:buFontTx/>
              <a:buChar char="-"/>
            </a:pPr>
            <a:r>
              <a:rPr lang="it-IT" sz="9600" dirty="0" smtClean="0"/>
              <a:t> incentivare la nascita di nuove attività;</a:t>
            </a:r>
          </a:p>
          <a:p>
            <a:pPr lvl="0" algn="just">
              <a:lnSpc>
                <a:spcPct val="120000"/>
              </a:lnSpc>
              <a:buFontTx/>
              <a:buChar char="-"/>
            </a:pPr>
            <a:r>
              <a:rPr lang="it-IT" sz="9600" dirty="0" smtClean="0"/>
              <a:t> promuovere la nascita di spazi di </a:t>
            </a:r>
            <a:r>
              <a:rPr lang="it-IT" sz="9600" dirty="0" err="1" smtClean="0"/>
              <a:t>coworking</a:t>
            </a:r>
            <a:r>
              <a:rPr lang="it-IT" sz="9600" dirty="0" smtClean="0"/>
              <a:t>, </a:t>
            </a:r>
            <a:r>
              <a:rPr lang="it-IT" sz="9600" dirty="0" err="1" smtClean="0"/>
              <a:t>fablab</a:t>
            </a:r>
            <a:r>
              <a:rPr lang="it-IT" sz="9600" dirty="0" smtClean="0"/>
              <a:t> e </a:t>
            </a:r>
            <a:r>
              <a:rPr lang="it-IT" sz="9600" dirty="0" err="1" smtClean="0"/>
              <a:t>makerspace</a:t>
            </a:r>
            <a:r>
              <a:rPr lang="it-IT" sz="9600" dirty="0" smtClean="0"/>
              <a:t>;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it-IT" sz="9600" dirty="0" smtClean="0"/>
              <a:t> potenziare l’offerta dei servizi sociali e socio - sanitari; 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it-IT" sz="9600" dirty="0" smtClean="0"/>
              <a:t> promuovere servizi culturali;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it-IT" sz="9600" dirty="0" smtClean="0"/>
              <a:t> favorire nuova occupazione.</a:t>
            </a:r>
          </a:p>
          <a:p>
            <a:pPr lvl="0" algn="just">
              <a:lnSpc>
                <a:spcPct val="120000"/>
              </a:lnSpc>
              <a:buFontTx/>
              <a:buChar char="-"/>
            </a:pPr>
            <a:endParaRPr lang="it-IT" sz="9600" dirty="0" smtClean="0"/>
          </a:p>
          <a:p>
            <a:pPr algn="ctr">
              <a:spcBef>
                <a:spcPct val="0"/>
              </a:spcBef>
              <a:defRPr/>
            </a:pPr>
            <a:endParaRPr lang="it-IT" sz="13300" b="1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it-IT" sz="13300" b="1" dirty="0" smtClean="0">
                <a:solidFill>
                  <a:srgbClr val="C00000"/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179512" y="1772816"/>
            <a:ext cx="6620272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it-IT" sz="1400" dirty="0" err="1" smtClean="0"/>
              <a:t>P.I.C.S.</a:t>
            </a:r>
            <a:r>
              <a:rPr lang="it-IT" sz="1400" dirty="0" smtClean="0"/>
              <a:t>  “RILANCIO ECONOMICO” 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11560" y="3429000"/>
            <a:ext cx="7776864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/>
            <a:endParaRPr lang="it-IT" sz="11200" b="1" dirty="0" smtClean="0"/>
          </a:p>
          <a:p>
            <a:endParaRPr lang="it-IT" sz="11200" b="1" dirty="0" smtClean="0"/>
          </a:p>
          <a:p>
            <a:endParaRPr lang="it-IT" sz="11200" b="1" dirty="0" smtClean="0"/>
          </a:p>
          <a:p>
            <a:pPr algn="ctr"/>
            <a:endParaRPr lang="it-IT" sz="9600" b="1" dirty="0" smtClean="0"/>
          </a:p>
          <a:p>
            <a:pPr algn="ctr"/>
            <a:r>
              <a:rPr lang="it-IT" sz="9600" b="1" i="1" dirty="0" smtClean="0"/>
              <a:t>Nuove attività </a:t>
            </a:r>
          </a:p>
          <a:p>
            <a:pPr algn="ctr"/>
            <a:endParaRPr lang="it-IT" sz="9600" b="1" dirty="0" smtClean="0"/>
          </a:p>
          <a:p>
            <a:pPr lvl="0" algn="just">
              <a:lnSpc>
                <a:spcPct val="120000"/>
              </a:lnSpc>
            </a:pPr>
            <a:r>
              <a:rPr lang="it-IT" sz="9600" dirty="0" smtClean="0"/>
              <a:t>proposte da parte di soggetti privati per l’apertura di nuove  attività commerciali, artigianali, turistici, di servizio e di imprese sociali (settori strategici dell’economia campana – RIS3 Campania).</a:t>
            </a:r>
          </a:p>
          <a:p>
            <a:pPr algn="ctr">
              <a:spcBef>
                <a:spcPct val="0"/>
              </a:spcBef>
              <a:defRPr/>
            </a:pPr>
            <a:r>
              <a:rPr lang="it-IT" sz="13300" b="1" dirty="0" smtClean="0">
                <a:solidFill>
                  <a:srgbClr val="C00000"/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179512" y="1700808"/>
            <a:ext cx="6620272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it-IT" sz="1400" dirty="0" err="1" smtClean="0"/>
              <a:t>P.I.C.S.</a:t>
            </a:r>
            <a:r>
              <a:rPr lang="it-IT" sz="1400" dirty="0" smtClean="0"/>
              <a:t>  “RILANCIO ECONOMICO”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83568" y="3803799"/>
            <a:ext cx="7776864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/>
            <a:endParaRPr lang="it-IT" sz="11200" b="1" dirty="0" smtClean="0"/>
          </a:p>
          <a:p>
            <a:endParaRPr lang="it-IT" sz="11200" b="1" dirty="0" smtClean="0"/>
          </a:p>
          <a:p>
            <a:endParaRPr lang="it-IT" sz="11200" b="1" dirty="0" smtClean="0"/>
          </a:p>
          <a:p>
            <a:pPr algn="ctr"/>
            <a:endParaRPr lang="it-IT" sz="96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9600" b="1" i="1" dirty="0" smtClean="0"/>
              <a:t>Consolidamento delle attività esistenti</a:t>
            </a:r>
          </a:p>
          <a:p>
            <a:pPr algn="ctr"/>
            <a:endParaRPr lang="it-IT" sz="9600" b="1" dirty="0" smtClean="0"/>
          </a:p>
          <a:p>
            <a:pPr lvl="0" algn="just">
              <a:lnSpc>
                <a:spcPct val="120000"/>
              </a:lnSpc>
            </a:pPr>
            <a:r>
              <a:rPr lang="it-IT" sz="9600" dirty="0" smtClean="0"/>
              <a:t>proposte da parte di soggetti privati titolari di attività commerciali, artigianali, turistici, di servizio (settori strategici dell’economia campana – RIS3 Campania) e di imprese sociali che intendono investire per innovarsi. L’Azione prevede, in particolare, l’erogazione di aiuti per la realizzazione di investimenti finalizzati alla rigenerazione e all’innovazione dell'attività per incrementare la competitività imprenditoriale.</a:t>
            </a:r>
          </a:p>
          <a:p>
            <a:pPr algn="ctr">
              <a:spcBef>
                <a:spcPct val="0"/>
              </a:spcBef>
              <a:defRPr/>
            </a:pPr>
            <a:r>
              <a:rPr lang="it-IT" sz="13300" b="1" dirty="0" smtClean="0">
                <a:solidFill>
                  <a:srgbClr val="C00000"/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179512" y="1772816"/>
            <a:ext cx="6620272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it-IT" sz="1400" dirty="0" err="1" smtClean="0"/>
              <a:t>P.I.C.S.</a:t>
            </a:r>
            <a:r>
              <a:rPr lang="it-IT" sz="1400" dirty="0" smtClean="0"/>
              <a:t>  “RILANCIO ECONOMICO”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11560" y="4091831"/>
            <a:ext cx="7776864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/>
            <a:endParaRPr lang="it-IT" sz="11200" b="1" dirty="0" smtClean="0"/>
          </a:p>
          <a:p>
            <a:endParaRPr lang="it-IT" sz="11200" b="1" dirty="0" smtClean="0"/>
          </a:p>
          <a:p>
            <a:endParaRPr lang="it-IT" sz="11200" b="1" dirty="0" smtClean="0"/>
          </a:p>
          <a:p>
            <a:pPr algn="ctr"/>
            <a:r>
              <a:rPr lang="it-IT" sz="11200" b="1" dirty="0" smtClean="0"/>
              <a:t>MACROSETTORI</a:t>
            </a:r>
          </a:p>
          <a:p>
            <a:pPr algn="ctr"/>
            <a:r>
              <a:rPr lang="it-IT" sz="11200" b="1" dirty="0" smtClean="0"/>
              <a:t> </a:t>
            </a:r>
          </a:p>
          <a:p>
            <a:pPr lvl="0" algn="just">
              <a:lnSpc>
                <a:spcPct val="220000"/>
              </a:lnSpc>
            </a:pPr>
            <a:r>
              <a:rPr lang="it-IT" sz="9600" dirty="0" smtClean="0"/>
              <a:t>macrosettore “Artigianato e Commercio”</a:t>
            </a:r>
          </a:p>
          <a:p>
            <a:pPr>
              <a:lnSpc>
                <a:spcPct val="220000"/>
              </a:lnSpc>
              <a:spcBef>
                <a:spcPct val="0"/>
              </a:spcBef>
              <a:defRPr/>
            </a:pPr>
            <a:r>
              <a:rPr lang="it-IT" sz="9600" dirty="0" smtClean="0"/>
              <a:t>macrosettore “Turismo”</a:t>
            </a:r>
          </a:p>
          <a:p>
            <a:pPr lvl="0">
              <a:lnSpc>
                <a:spcPct val="220000"/>
              </a:lnSpc>
              <a:spcBef>
                <a:spcPct val="0"/>
              </a:spcBef>
              <a:defRPr/>
            </a:pPr>
            <a:r>
              <a:rPr lang="it-IT" sz="9600" dirty="0" smtClean="0"/>
              <a:t>macrosettore “Sociale”</a:t>
            </a:r>
          </a:p>
          <a:p>
            <a:pPr>
              <a:spcBef>
                <a:spcPct val="0"/>
              </a:spcBef>
              <a:defRPr/>
            </a:pPr>
            <a:endParaRPr lang="it-IT" sz="9600" dirty="0" smtClean="0"/>
          </a:p>
          <a:p>
            <a:pPr lvl="0">
              <a:spcBef>
                <a:spcPct val="0"/>
              </a:spcBef>
              <a:defRPr/>
            </a:pPr>
            <a:endParaRPr lang="it-IT" sz="9600" dirty="0" smtClean="0"/>
          </a:p>
          <a:p>
            <a:pPr algn="ctr">
              <a:spcBef>
                <a:spcPct val="0"/>
              </a:spcBef>
              <a:buFontTx/>
              <a:buChar char="-"/>
              <a:defRPr/>
            </a:pPr>
            <a:endParaRPr lang="it-IT" sz="13300" b="1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it-IT" sz="13300" b="1" dirty="0" smtClean="0">
                <a:solidFill>
                  <a:srgbClr val="C00000"/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179512" y="1772816"/>
            <a:ext cx="6620272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it-IT" sz="1400" dirty="0" err="1" smtClean="0"/>
              <a:t>P.I.C.S.</a:t>
            </a:r>
            <a:r>
              <a:rPr lang="it-IT" sz="1400" dirty="0" smtClean="0"/>
              <a:t>  “RILANCIO ECONOMICO”</a:t>
            </a:r>
            <a:endParaRPr lang="it-IT" sz="1400" b="1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1043608" y="3947815"/>
            <a:ext cx="6620272" cy="63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13300" b="1" dirty="0" smtClean="0"/>
              <a:t>Dotazione finanziaria iniziale</a:t>
            </a:r>
          </a:p>
          <a:p>
            <a:pPr algn="ctr">
              <a:spcBef>
                <a:spcPct val="0"/>
              </a:spcBef>
              <a:defRPr/>
            </a:pPr>
            <a:endParaRPr lang="it-IT" sz="13300" b="1" dirty="0" smtClean="0"/>
          </a:p>
          <a:p>
            <a:pPr algn="ctr">
              <a:spcBef>
                <a:spcPct val="0"/>
              </a:spcBef>
              <a:defRPr/>
            </a:pPr>
            <a:endParaRPr lang="it-IT" sz="13300" b="1" dirty="0" smtClean="0"/>
          </a:p>
          <a:p>
            <a:pPr algn="ctr">
              <a:spcBef>
                <a:spcPct val="0"/>
              </a:spcBef>
              <a:defRPr/>
            </a:pPr>
            <a:r>
              <a:rPr lang="it-IT" sz="13300" b="1" dirty="0" smtClean="0">
                <a:solidFill>
                  <a:srgbClr val="C00000"/>
                </a:solidFill>
              </a:rPr>
              <a:t>Euro 1.500.000,00</a:t>
            </a:r>
          </a:p>
          <a:p>
            <a:pPr algn="ctr">
              <a:spcBef>
                <a:spcPct val="0"/>
              </a:spcBef>
              <a:defRPr/>
            </a:pPr>
            <a:r>
              <a:rPr lang="it-IT" sz="13300" b="1" dirty="0" smtClean="0">
                <a:solidFill>
                  <a:srgbClr val="C00000"/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4067944" y="3717032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hi_700x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204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1424</Words>
  <Application>Microsoft Office PowerPoint</Application>
  <PresentationFormat>Presentazione su schermo (4:3)</PresentationFormat>
  <Paragraphs>364</Paragraphs>
  <Slides>27</Slides>
  <Notes>27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Michelangelo Sullo</dc:creator>
  <cp:lastModifiedBy>Michelangelo Sullo</cp:lastModifiedBy>
  <cp:revision>250</cp:revision>
  <dcterms:created xsi:type="dcterms:W3CDTF">2016-01-22T08:34:22Z</dcterms:created>
  <dcterms:modified xsi:type="dcterms:W3CDTF">2019-08-22T16:40:54Z</dcterms:modified>
</cp:coreProperties>
</file>